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61" r:id="rId6"/>
    <p:sldId id="262" r:id="rId7"/>
    <p:sldId id="263" r:id="rId8"/>
    <p:sldId id="269" r:id="rId9"/>
    <p:sldId id="289" r:id="rId10"/>
    <p:sldId id="291" r:id="rId11"/>
    <p:sldId id="292" r:id="rId12"/>
    <p:sldId id="286" r:id="rId13"/>
    <p:sldId id="290" r:id="rId14"/>
    <p:sldId id="287" r:id="rId15"/>
    <p:sldId id="293" r:id="rId16"/>
    <p:sldId id="288" r:id="rId17"/>
    <p:sldId id="279" r:id="rId18"/>
    <p:sldId id="280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24" autoAdjust="0"/>
  </p:normalViewPr>
  <p:slideViewPr>
    <p:cSldViewPr>
      <p:cViewPr>
        <p:scale>
          <a:sx n="80" d="100"/>
          <a:sy n="80" d="100"/>
        </p:scale>
        <p:origin x="-10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8BBA404-70B0-486B-BCEB-E00A2B8A0715}" type="datetimeFigureOut">
              <a:rPr lang="fr-FR" smtClean="0"/>
              <a:pPr/>
              <a:t>28/09/2017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FFDD1E-25B9-44DE-B2B5-FB63949A8A2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5357826"/>
            <a:ext cx="8501090" cy="1752600"/>
          </a:xfrm>
        </p:spPr>
        <p:txBody>
          <a:bodyPr/>
          <a:lstStyle/>
          <a:p>
            <a:pPr algn="l"/>
            <a:r>
              <a:rPr lang="fr-FR" dirty="0" smtClean="0"/>
              <a:t>            Mardi,  </a:t>
            </a:r>
            <a:r>
              <a:rPr lang="fr-FR" dirty="0" smtClean="0"/>
              <a:t>28 </a:t>
            </a:r>
            <a:r>
              <a:rPr lang="fr-FR" dirty="0" smtClean="0"/>
              <a:t>Septembre 2017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Présenté </a:t>
            </a:r>
            <a:r>
              <a:rPr lang="fr-FR" sz="1200" dirty="0" smtClean="0">
                <a:solidFill>
                  <a:schemeClr val="tx1"/>
                </a:solidFill>
              </a:rPr>
              <a:t>par: L’inspecteur de l’enseignement secondaire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                                   Koffi Guetta Saturnin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3214686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EXPLOITATION D’UNE SITUATION D’APPRENTISSAGE DANS LA MISE EN ŒUVRE D’UNE LECON.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85720" y="285728"/>
            <a:ext cx="31432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MINISTERE DE L’EDUCATION NATIONALE </a:t>
            </a:r>
            <a:r>
              <a:rPr lang="fr-FR" sz="1200" b="1" dirty="0" smtClean="0"/>
              <a:t> ET </a:t>
            </a:r>
            <a:r>
              <a:rPr lang="fr-FR" sz="1200" b="1" dirty="0"/>
              <a:t>DE</a:t>
            </a:r>
            <a:endParaRPr lang="fr-FR" sz="1200" dirty="0"/>
          </a:p>
          <a:p>
            <a:pPr algn="ctr"/>
            <a:r>
              <a:rPr lang="fr-FR" sz="1200" b="1" dirty="0"/>
              <a:t>L’ENSEIGNEMENT TECHNIQUE</a:t>
            </a:r>
            <a:endParaRPr lang="fr-FR" sz="1200" dirty="0"/>
          </a:p>
          <a:p>
            <a:pPr algn="ctr"/>
            <a:r>
              <a:rPr lang="fr-FR" sz="1200" b="1" dirty="0"/>
              <a:t>ET DE LA FORMATION PROFESSIONNELLE</a:t>
            </a:r>
            <a:endParaRPr lang="fr-FR" sz="1200" dirty="0"/>
          </a:p>
          <a:p>
            <a:pPr algn="ctr"/>
            <a:r>
              <a:rPr lang="en-US" sz="1200" dirty="0"/>
              <a:t>------------------------------</a:t>
            </a:r>
            <a:endParaRPr lang="fr-FR" sz="1200" dirty="0"/>
          </a:p>
          <a:p>
            <a:pPr algn="ctr"/>
            <a:r>
              <a:rPr lang="en-US" sz="1200" b="1" dirty="0"/>
              <a:t>INSPECTION GENERALE </a:t>
            </a:r>
            <a:endParaRPr lang="fr-FR" sz="1200" dirty="0"/>
          </a:p>
          <a:p>
            <a:pPr algn="ctr"/>
            <a:r>
              <a:rPr lang="en-US" sz="1200" dirty="0"/>
              <a:t>------------------------------</a:t>
            </a:r>
            <a:endParaRPr lang="fr-FR" sz="1200" dirty="0"/>
          </a:p>
          <a:p>
            <a:pPr algn="ctr"/>
            <a:r>
              <a:rPr lang="en-US" sz="1200" dirty="0"/>
              <a:t>BP V 160 ABIDJAN</a:t>
            </a:r>
            <a:endParaRPr lang="fr-FR" sz="1200" dirty="0"/>
          </a:p>
          <a:p>
            <a:pPr algn="ctr"/>
            <a:r>
              <a:rPr lang="en-US" sz="1200" dirty="0"/>
              <a:t>Tel: 20 22 24 68</a:t>
            </a:r>
            <a:endParaRPr lang="fr-FR" sz="1200" dirty="0"/>
          </a:p>
          <a:p>
            <a:pPr algn="ctr"/>
            <a:r>
              <a:rPr lang="fr-FR" sz="800" dirty="0" smtClean="0"/>
              <a:t>--------------------------</a:t>
            </a:r>
            <a:endParaRPr lang="fr-FR" sz="800" dirty="0"/>
          </a:p>
          <a:p>
            <a:endParaRPr lang="fr-FR" sz="800" dirty="0"/>
          </a:p>
        </p:txBody>
      </p:sp>
      <p:sp>
        <p:nvSpPr>
          <p:cNvPr id="10" name="ZoneTexte 9"/>
          <p:cNvSpPr txBox="1"/>
          <p:nvPr/>
        </p:nvSpPr>
        <p:spPr>
          <a:xfrm>
            <a:off x="4857752" y="357166"/>
            <a:ext cx="378621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REPUBLIQUE DE COTE D’IVOIRE</a:t>
            </a:r>
            <a:endParaRPr lang="fr-FR" sz="1200" dirty="0"/>
          </a:p>
          <a:p>
            <a:pPr algn="ctr"/>
            <a:r>
              <a:rPr lang="fr-FR" sz="1200" dirty="0"/>
              <a:t> </a:t>
            </a:r>
          </a:p>
          <a:p>
            <a:pPr algn="ctr"/>
            <a:endParaRPr lang="fr-FR" sz="1200" dirty="0" smtClean="0"/>
          </a:p>
          <a:p>
            <a:pPr algn="ctr"/>
            <a:endParaRPr lang="fr-FR" sz="1200" dirty="0"/>
          </a:p>
          <a:p>
            <a:pPr algn="ctr"/>
            <a:endParaRPr lang="fr-FR" sz="1200" dirty="0" smtClean="0"/>
          </a:p>
          <a:p>
            <a:pPr algn="ctr"/>
            <a:r>
              <a:rPr lang="fr-FR" sz="1200" dirty="0" smtClean="0"/>
              <a:t>Union </a:t>
            </a:r>
            <a:r>
              <a:rPr lang="fr-FR" sz="1200" dirty="0"/>
              <a:t>– Discipline – Travail</a:t>
            </a:r>
          </a:p>
          <a:p>
            <a:pPr algn="ctr"/>
            <a:r>
              <a:rPr lang="fr-FR" sz="1200" dirty="0"/>
              <a:t>-------------------------</a:t>
            </a:r>
          </a:p>
          <a:p>
            <a:endParaRPr lang="fr-FR" dirty="0"/>
          </a:p>
        </p:txBody>
      </p:sp>
      <p:pic>
        <p:nvPicPr>
          <p:cNvPr id="11" name="Image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714356"/>
            <a:ext cx="9048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Quelles sont les composantes de S.A utilisées?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722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PRESENTATION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Mise en situation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-Amener à relever le constat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latin typeface="Times New Roman"/>
                          <a:ea typeface="Times New Roman"/>
                          <a:cs typeface="Times New Roman"/>
                        </a:rPr>
                        <a:t>Les plants de la parcelle A ont une meilleure croissance que ceux de la parcelle B</a:t>
                      </a:r>
                      <a:endParaRPr lang="fr-F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/>
                        <a:t>Les ressources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Quelles sont les composantes de S.A utilisées?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921"/>
                <a:gridCol w="1857388"/>
                <a:gridCol w="2214578"/>
                <a:gridCol w="25193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endParaRPr kumimoji="0" lang="fr-F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Identification du problème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-identifier le problème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Certains facteurs influencent la croissance des plantes à fleurs.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Constat(</a:t>
                      </a:r>
                      <a:r>
                        <a:rPr lang="fr-FR" b="1" dirty="0" smtClean="0"/>
                        <a:t>ressources</a:t>
                      </a:r>
                      <a:r>
                        <a:rPr lang="fr-FR" dirty="0" smtClean="0"/>
                        <a:t>)</a:t>
                      </a:r>
                    </a:p>
                    <a:p>
                      <a:r>
                        <a:rPr lang="fr-FR" dirty="0" smtClean="0"/>
                        <a:t>et tâches(</a:t>
                      </a:r>
                      <a:r>
                        <a:rPr lang="fr-FR" b="1" dirty="0" smtClean="0"/>
                        <a:t>circonstance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Quelles sont les composantes de S.A utilisées?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16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5797"/>
                <a:gridCol w="2357454"/>
                <a:gridCol w="2143140"/>
                <a:gridCol w="194784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PRESENTATION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aseline="0" dirty="0" smtClean="0"/>
                        <a:t>Rechercher les fa</a:t>
                      </a:r>
                      <a:r>
                        <a:rPr lang="fr-FR" dirty="0" smtClean="0"/>
                        <a:t>cteurs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8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Identification</a:t>
                      </a:r>
                      <a:r>
                        <a:rPr lang="fr-FR" b="1" baseline="0" dirty="0" smtClean="0"/>
                        <a:t> des hypothèses</a:t>
                      </a:r>
                      <a:endParaRPr lang="fr-FR" b="1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Ramener la</a:t>
                      </a:r>
                      <a:r>
                        <a:rPr lang="fr-FR" baseline="0" dirty="0" smtClean="0"/>
                        <a:t> classe aux préoccupations des élèves 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Identifier les facteurs et expliquer leur influence</a:t>
                      </a:r>
                      <a:endParaRPr lang="fr-FR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</a:t>
                      </a:r>
                      <a:r>
                        <a:rPr lang="fr-FR" baseline="0" dirty="0" smtClean="0"/>
                        <a:t> t</a:t>
                      </a:r>
                      <a:r>
                        <a:rPr lang="fr-FR" dirty="0" smtClean="0"/>
                        <a:t>âches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Identifier les facteurs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Eau; les sels minéraux</a:t>
                      </a:r>
                      <a:r>
                        <a:rPr lang="fr-FR" baseline="0" dirty="0" smtClean="0"/>
                        <a:t> et la </a:t>
                      </a:r>
                      <a:r>
                        <a:rPr lang="fr-FR" dirty="0" smtClean="0"/>
                        <a:t>lumière;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Les ressources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Quelles sont les composantes de la SA utilisées?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95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PRESENTATION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Identification</a:t>
                      </a:r>
                      <a:r>
                        <a:rPr lang="fr-FR" b="1" baseline="0" dirty="0" smtClean="0"/>
                        <a:t> des hypothèses (suite)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baseline="0" dirty="0" smtClean="0"/>
                        <a:t>15 minutes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Circonscrire</a:t>
                      </a:r>
                      <a:r>
                        <a:rPr lang="fr-FR" baseline="0" dirty="0" smtClean="0"/>
                        <a:t> et hiérarchiser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hypothèses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Réponses</a:t>
                      </a:r>
                      <a:r>
                        <a:rPr lang="fr-FR" baseline="0" dirty="0" smtClean="0"/>
                        <a:t> spontanées ou provisoires.</a:t>
                      </a:r>
                    </a:p>
                    <a:p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Peut être que:</a:t>
                      </a:r>
                    </a:p>
                    <a:p>
                      <a:r>
                        <a:rPr lang="fr-FR" dirty="0" smtClean="0"/>
                        <a:t>-l’eau;</a:t>
                      </a:r>
                    </a:p>
                    <a:p>
                      <a:r>
                        <a:rPr lang="fr-FR" dirty="0" smtClean="0"/>
                        <a:t>-les sels minéraux;</a:t>
                      </a:r>
                    </a:p>
                    <a:p>
                      <a:r>
                        <a:rPr lang="fr-FR" dirty="0" smtClean="0"/>
                        <a:t>-la lumière.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Tâches et ressources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III-UTILISATION  DE LA SITUATION                                          </a:t>
            </a:r>
            <a:br>
              <a:rPr lang="fr-FR" dirty="0" smtClean="0"/>
            </a:br>
            <a:r>
              <a:rPr lang="fr-FR" dirty="0" smtClean="0"/>
              <a:t>congruence entre tâches </a:t>
            </a:r>
            <a:r>
              <a:rPr lang="fr-FR" smtClean="0"/>
              <a:t>et activités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0111"/>
                <a:gridCol w="1982009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DEVELOPPEMENT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 smtClean="0"/>
                        <a:t>Guider</a:t>
                      </a:r>
                      <a:r>
                        <a:rPr lang="fr-FR" sz="1600" b="0" baseline="0" dirty="0" smtClean="0"/>
                        <a:t> l’étude</a:t>
                      </a:r>
                    </a:p>
                    <a:p>
                      <a:r>
                        <a:rPr lang="fr-FR" sz="1600" b="0" baseline="0" dirty="0" smtClean="0"/>
                        <a:t>Faire découvrir</a:t>
                      </a:r>
                      <a:endParaRPr lang="fr-F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2.1 Phase de réalisation</a:t>
                      </a:r>
                    </a:p>
                    <a:p>
                      <a:r>
                        <a:rPr lang="fr-FR" dirty="0" smtClean="0"/>
                        <a:t>Phase manipulatoire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 smtClean="0"/>
                        <a:t>Résoudre</a:t>
                      </a:r>
                      <a:r>
                        <a:rPr lang="fr-FR" sz="1800" b="0" baseline="0" dirty="0" smtClean="0"/>
                        <a:t> le problème posé au départ par la SA</a:t>
                      </a:r>
                      <a:endParaRPr lang="fr-FR" sz="1800" b="0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Proposition:</a:t>
                      </a:r>
                    </a:p>
                    <a:p>
                      <a:r>
                        <a:rPr lang="fr-FR" dirty="0" smtClean="0"/>
                        <a:t>-d’expérience;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de but;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et de protocole.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dirty="0" smtClean="0"/>
                        <a:t>Réalisation de l’expérience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dirty="0" smtClean="0"/>
                        <a:t>Résultats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circonstance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 Tâches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stratégie utilisée est-elle en résonnance avec l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2.2Vérification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Amener</a:t>
                      </a:r>
                      <a:r>
                        <a:rPr lang="fr-FR" baseline="0" dirty="0" smtClean="0"/>
                        <a:t> les apprenants à p</a:t>
                      </a:r>
                      <a:r>
                        <a:rPr lang="fr-FR" dirty="0" smtClean="0"/>
                        <a:t>roposer les activités à mener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Exploitation des résultats obtenus:</a:t>
                      </a:r>
                    </a:p>
                    <a:p>
                      <a:r>
                        <a:rPr lang="fr-FR" dirty="0" smtClean="0"/>
                        <a:t>Analyse et interprétation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Tâches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2.3 Conclusion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Faire faire les synthèses et s’assurer que toutes les tâches ont été réalisées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Conclusion </a:t>
                      </a:r>
                      <a:r>
                        <a:rPr lang="fr-FR" b="0" dirty="0" smtClean="0"/>
                        <a:t>partielle(réponse</a:t>
                      </a:r>
                      <a:r>
                        <a:rPr lang="fr-FR" b="0" baseline="0" dirty="0" smtClean="0"/>
                        <a:t> définitive à l’hypothèse</a:t>
                      </a:r>
                      <a:r>
                        <a:rPr lang="fr-FR" baseline="0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III</a:t>
            </a:r>
            <a:br>
              <a:rPr lang="fr-FR" dirty="0" smtClean="0"/>
            </a:br>
            <a:r>
              <a:rPr lang="fr-FR" dirty="0" smtClean="0"/>
              <a:t>Vérification du niveau de maîtrise des habiletés</a:t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2.3Vérification des habiletés</a:t>
                      </a:r>
                      <a:r>
                        <a:rPr lang="fr-FR" baseline="0" dirty="0" smtClean="0"/>
                        <a:t> installées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Proposer des évaluations</a:t>
                      </a:r>
                      <a:r>
                        <a:rPr lang="fr-FR" baseline="0" dirty="0" smtClean="0"/>
                        <a:t> formatives (</a:t>
                      </a:r>
                      <a:r>
                        <a:rPr lang="fr-FR" dirty="0" smtClean="0"/>
                        <a:t>activités d’application)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Résoudre</a:t>
                      </a:r>
                      <a:r>
                        <a:rPr lang="fr-FR" baseline="0" dirty="0" smtClean="0"/>
                        <a:t> les activités d’application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 </a:t>
                      </a:r>
                      <a:r>
                        <a:rPr lang="fr-FR" dirty="0" err="1" smtClean="0"/>
                        <a:t>âches</a:t>
                      </a:r>
                      <a:r>
                        <a:rPr lang="fr-FR" dirty="0" smtClean="0"/>
                        <a:t> a généré des activités en cohérence avec les habiletés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752600"/>
          </a:xfrm>
        </p:spPr>
        <p:txBody>
          <a:bodyPr>
            <a:normAutofit/>
          </a:bodyPr>
          <a:lstStyle/>
          <a:p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fr-F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fr-FR" sz="6600" b="1" dirty="0"/>
          </a:p>
          <a:p>
            <a:pPr algn="ctr">
              <a:buNone/>
            </a:pPr>
            <a:r>
              <a:rPr lang="fr-FR" sz="6600" b="1" dirty="0" smtClean="0"/>
              <a:t>Nous vous remercions pour votre attention</a:t>
            </a:r>
            <a:endParaRPr lang="fr-FR" sz="6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INTRODUCTION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I  ETAPES DE LA MISE EN ŒUVRE D’UNE LECON</a:t>
            </a:r>
          </a:p>
          <a:p>
            <a:pPr>
              <a:buNone/>
            </a:pPr>
            <a:r>
              <a:rPr lang="fr-FR" dirty="0" smtClean="0"/>
              <a:t>II.COMPOSANTES D’UNE SITUATION D’APPRENTISSAGE</a:t>
            </a:r>
          </a:p>
          <a:p>
            <a:pPr>
              <a:buNone/>
            </a:pPr>
            <a:r>
              <a:rPr lang="fr-FR" dirty="0" smtClean="0"/>
              <a:t>III- UTILISATION DIDACTIQUE ET PEDAGOGIQUE DE LA SITUATION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CONCLUSION</a:t>
            </a:r>
          </a:p>
          <a:p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2714620"/>
            <a:ext cx="8272466" cy="1752600"/>
          </a:xfrm>
        </p:spPr>
        <p:txBody>
          <a:bodyPr>
            <a:noAutofit/>
          </a:bodyPr>
          <a:lstStyle/>
          <a:p>
            <a:r>
              <a:rPr 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fr-FR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dirty="0"/>
              <a:t>I LES ETAPES DE LA MISE EN ŒUVRE D’UNE LECON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2429512"/>
          <a:ext cx="8229600" cy="3209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8002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Avant</a:t>
                      </a:r>
                      <a:r>
                        <a:rPr lang="fr-FR" sz="2000" baseline="0" dirty="0" smtClean="0"/>
                        <a:t>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Pendant 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Après </a:t>
                      </a:r>
                      <a:endParaRPr lang="fr-FR" sz="2000" dirty="0"/>
                    </a:p>
                  </a:txBody>
                  <a:tcPr/>
                </a:tc>
              </a:tr>
              <a:tr h="1676782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Elaborer avec soin une situation d’apprentissage adéquate à la leçon</a:t>
                      </a:r>
                    </a:p>
                    <a:p>
                      <a:r>
                        <a:rPr lang="fr-FR" sz="2000" dirty="0" smtClean="0"/>
                        <a:t>ou s’appuyer sur une situation existante que</a:t>
                      </a:r>
                    </a:p>
                    <a:p>
                      <a:r>
                        <a:rPr lang="fr-FR" sz="2000" dirty="0" smtClean="0"/>
                        <a:t>Professeur doit contextualiser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Exploiter la situation d’apprentissage dans les différents moments didactiques de la leçon: présentation,</a:t>
                      </a:r>
                      <a:r>
                        <a:rPr lang="fr-FR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développement, évaluation.</a:t>
                      </a:r>
                      <a:r>
                        <a:rPr lang="fr-F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 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Améliorer si nécessaire la situation d’apprentissage utilisée.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II.COMPOSANTES D’UNE SITUATION D’APPRENTISSAGE 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fr-FR" dirty="0" smtClean="0"/>
              <a:t>QUELS SONT LES COMPOSANTES DE LA  SITUATION D’APPRENTISSAGE?</a:t>
            </a:r>
          </a:p>
          <a:p>
            <a:pPr>
              <a:lnSpc>
                <a:spcPct val="150000"/>
              </a:lnSpc>
              <a:buNone/>
            </a:pPr>
            <a:r>
              <a:rPr lang="fr-FR" dirty="0" smtClean="0"/>
              <a:t>Une </a:t>
            </a:r>
            <a:r>
              <a:rPr lang="fr-FR" dirty="0"/>
              <a:t>situation d’apprentissage </a:t>
            </a:r>
            <a:r>
              <a:rPr lang="fr-FR" dirty="0" smtClean="0"/>
              <a:t>comprend:</a:t>
            </a:r>
            <a:endParaRPr lang="fr-FR" dirty="0"/>
          </a:p>
          <a:p>
            <a:pPr lvl="0">
              <a:lnSpc>
                <a:spcPct val="150000"/>
              </a:lnSpc>
            </a:pPr>
            <a:r>
              <a:rPr lang="fr-FR" dirty="0"/>
              <a:t>le contexte </a:t>
            </a:r>
            <a:r>
              <a:rPr lang="fr-FR" dirty="0" smtClean="0"/>
              <a:t>;</a:t>
            </a:r>
            <a:endParaRPr lang="fr-FR" dirty="0"/>
          </a:p>
          <a:p>
            <a:pPr lvl="0">
              <a:lnSpc>
                <a:spcPct val="150000"/>
              </a:lnSpc>
            </a:pPr>
            <a:r>
              <a:rPr lang="fr-FR" dirty="0" smtClean="0"/>
              <a:t>les ressources ;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la circonstance ;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et </a:t>
            </a:r>
            <a:r>
              <a:rPr lang="fr-FR" dirty="0" smtClean="0"/>
              <a:t>les tâches.</a:t>
            </a:r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COMPOSANTES D’UNE SA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200000"/>
              </a:lnSpc>
              <a:buNone/>
            </a:pP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 Un exemple de situation :</a:t>
            </a:r>
            <a:r>
              <a:rPr lang="fr-FR" dirty="0" smtClean="0"/>
              <a:t>Dans </a:t>
            </a:r>
            <a:r>
              <a:rPr lang="fr-FR" dirty="0"/>
              <a:t>le cadre des activités de la coopérative scolaire, des élèves de la classe de 6</a:t>
            </a:r>
            <a:r>
              <a:rPr lang="fr-FR" baseline="30000" dirty="0"/>
              <a:t>ème</a:t>
            </a:r>
            <a:r>
              <a:rPr lang="fr-FR" dirty="0"/>
              <a:t>  du Collège Moderne de </a:t>
            </a:r>
            <a:r>
              <a:rPr lang="fr-FR" dirty="0" err="1"/>
              <a:t>Cocody</a:t>
            </a:r>
            <a:r>
              <a:rPr lang="fr-FR" dirty="0"/>
              <a:t> repiquent des plants de maïs de même âge et de même taille sur deux parcelles A et B. Le groupe d’élèves qui s’occupe de la parcelle A, l’arrose régulièrement, apporte de l’engrais au sol et nettoie autour de cette parcelle pour qu’elle soit bien éclairée.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SITUATION D’APPRENTISSAGE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buNone/>
            </a:pPr>
            <a:endParaRPr lang="fr-FR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170000"/>
              </a:lnSpc>
              <a:buNone/>
            </a:pPr>
            <a:r>
              <a:rPr lang="fr-FR" dirty="0" smtClean="0"/>
              <a:t>Au bout de quelques semaines, ils observent que les plants de la parcelle A ont une meilleure croissance que ceux de la parcelle B.</a:t>
            </a:r>
          </a:p>
          <a:p>
            <a:pPr algn="just">
              <a:lnSpc>
                <a:spcPct val="170000"/>
              </a:lnSpc>
              <a:buNone/>
            </a:pPr>
            <a:r>
              <a:rPr lang="fr-FR" dirty="0" smtClean="0"/>
              <a:t>Pour </a:t>
            </a:r>
            <a:r>
              <a:rPr lang="fr-FR" dirty="0"/>
              <a:t>comprendre cette différence de croissance des plantes à fleurs, les élèves cherchent alors à identifier  les facteurs </a:t>
            </a:r>
            <a:r>
              <a:rPr lang="fr-FR" dirty="0" smtClean="0"/>
              <a:t>de </a:t>
            </a:r>
            <a:r>
              <a:rPr lang="fr-FR" dirty="0"/>
              <a:t>croissance des maïs et à </a:t>
            </a:r>
            <a:r>
              <a:rPr lang="fr-FR" dirty="0" smtClean="0"/>
              <a:t>déterminer leur influence sur la croissance des </a:t>
            </a:r>
            <a:r>
              <a:rPr lang="fr-FR" dirty="0"/>
              <a:t>plantes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III- UTILISATION DIDACTIQUE ET PEDAGOGIQUE DE LA SITUATION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None/>
            </a:pPr>
            <a:r>
              <a:rPr lang="fr-FR" dirty="0" smtClean="0"/>
              <a:t>Quel cheminement adopté pour une exploitation efficace de la situation d’apprentissage ?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fr-FR" dirty="0" smtClean="0"/>
              <a:t>1.La mise en  situation </a:t>
            </a:r>
          </a:p>
          <a:p>
            <a:pPr>
              <a:lnSpc>
                <a:spcPct val="200000"/>
              </a:lnSpc>
              <a:buNone/>
            </a:pPr>
            <a:r>
              <a:rPr lang="fr-FR" dirty="0" smtClean="0"/>
              <a:t>2. La réalisation des tâches </a:t>
            </a:r>
          </a:p>
          <a:p>
            <a:pPr>
              <a:lnSpc>
                <a:spcPct val="200000"/>
              </a:lnSpc>
              <a:buNone/>
            </a:pPr>
            <a:r>
              <a:rPr lang="fr-FR" dirty="0" smtClean="0"/>
              <a:t>3.L’évaluation des habiletés installées.</a:t>
            </a:r>
            <a:endParaRPr lang="fr-F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III.UTILISATION DE LA SITUATION</a:t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628092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483"/>
                <a:gridCol w="2000264"/>
                <a:gridCol w="2286016"/>
                <a:gridCol w="250032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MOMENTS</a:t>
                      </a:r>
                      <a:r>
                        <a:rPr lang="fr-FR" sz="1200" baseline="0" dirty="0" smtClean="0"/>
                        <a:t> DIDACTIQUES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 </a:t>
                      </a:r>
                    </a:p>
                    <a:p>
                      <a:r>
                        <a:rPr lang="fr-FR" sz="1200" dirty="0" smtClean="0"/>
                        <a:t>PROFESSEUR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ACTIVITES</a:t>
                      </a:r>
                      <a:r>
                        <a:rPr lang="fr-FR" sz="1200" baseline="0" dirty="0" smtClean="0"/>
                        <a:t>  DES ELEVES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COMPOSANTES</a:t>
                      </a:r>
                    </a:p>
                    <a:p>
                      <a:r>
                        <a:rPr lang="fr-FR" sz="1200" dirty="0" smtClean="0"/>
                        <a:t>SITUATION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Rappel des </a:t>
                      </a:r>
                      <a:r>
                        <a:rPr kumimoji="0"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prérequis</a:t>
                      </a:r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/mise en train /amorce</a:t>
                      </a:r>
                    </a:p>
                    <a:p>
                      <a:pPr lvl="0"/>
                      <a:r>
                        <a:rPr kumimoji="0" lang="fr-FR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Mise</a:t>
                      </a:r>
                      <a:r>
                        <a:rPr kumimoji="0" lang="fr-FR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situation</a:t>
                      </a:r>
                      <a:endParaRPr kumimoji="0" lang="fr-FR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l’énoncé de la situation d’apprentissage.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Rappeler</a:t>
                      </a:r>
                      <a:r>
                        <a:rPr lang="fr-FR" baseline="0" dirty="0" smtClean="0"/>
                        <a:t> les conditions d’une bonne croissance des plantes (CE1)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-</a:t>
                      </a:r>
                      <a:r>
                        <a:rPr lang="fr-FR" sz="1600" b="0" dirty="0" smtClean="0"/>
                        <a:t>Introduction de la situation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 smtClean="0"/>
                        <a:t>Faire</a:t>
                      </a:r>
                      <a:r>
                        <a:rPr lang="fr-FR" sz="1600" b="0" baseline="0" dirty="0" smtClean="0"/>
                        <a:t> d</a:t>
                      </a:r>
                      <a:r>
                        <a:rPr lang="fr-FR" sz="1600" b="0" dirty="0" smtClean="0"/>
                        <a:t>égager</a:t>
                      </a:r>
                      <a:r>
                        <a:rPr lang="fr-FR" sz="1600" b="0" baseline="0" dirty="0" smtClean="0"/>
                        <a:t> l’idée générale</a:t>
                      </a:r>
                      <a:endParaRPr lang="fr-FR" sz="1600" b="0" dirty="0" smtClean="0"/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latin typeface="+mn-lt"/>
                          <a:ea typeface="Times New Roman"/>
                          <a:cs typeface="Times New Roman"/>
                        </a:rPr>
                        <a:t>Les élèves reçoivent le texte.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latin typeface="+mn-lt"/>
                          <a:ea typeface="Times New Roman"/>
                          <a:cs typeface="Times New Roman"/>
                        </a:rPr>
                        <a:t>Les élèves lisent attentivement le texte</a:t>
                      </a:r>
                      <a:r>
                        <a:rPr lang="fr-FR" sz="1600" dirty="0" smtClean="0"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+mn-lt"/>
                          <a:ea typeface="Times New Roman"/>
                          <a:cs typeface="Times New Roman"/>
                        </a:rPr>
                        <a:t>La croissance des  plantes de maïs.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Les ressources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967</TotalTime>
  <Words>764</Words>
  <Application>Microsoft Office PowerPoint</Application>
  <PresentationFormat>Affichage à l'écran (4:3)</PresentationFormat>
  <Paragraphs>193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Civil</vt:lpstr>
      <vt:lpstr>EXPLOITATION D’UNE SITUATION D’APPRENTISSAGE DANS LA MISE EN ŒUVRE D’UNE LECON.</vt:lpstr>
      <vt:lpstr>SOMMAIRE</vt:lpstr>
      <vt:lpstr>INTRODUCTION</vt:lpstr>
      <vt:lpstr>I LES ETAPES DE LA MISE EN ŒUVRE D’UNE LECON</vt:lpstr>
      <vt:lpstr>II.COMPOSANTES D’UNE SITUATION D’APPRENTISSAGE (suite)</vt:lpstr>
      <vt:lpstr> COMPOSANTES D’UNE SA</vt:lpstr>
      <vt:lpstr>SITUATION D’APPRENTISSAGE</vt:lpstr>
      <vt:lpstr>III- UTILISATION DIDACTIQUE ET PEDAGOGIQUE DE LA SITUATION</vt:lpstr>
      <vt:lpstr>III.UTILISATION DE LA SITUATION </vt:lpstr>
      <vt:lpstr>Quelles sont les composantes de S.A utilisées?</vt:lpstr>
      <vt:lpstr>Quelles sont les composantes de S.A utilisées?</vt:lpstr>
      <vt:lpstr>Quelles sont les composantes de S.A utilisées?</vt:lpstr>
      <vt:lpstr>Quelles sont les composantes de la SA utilisées?</vt:lpstr>
      <vt:lpstr>III-UTILISATION  DE LA SITUATION                                           congruence entre tâches et activités</vt:lpstr>
      <vt:lpstr>La stratégie utilisée est-elle en résonnance avec l </vt:lpstr>
      <vt:lpstr>III Vérification du niveau de maîtrise des habiletés </vt:lpstr>
      <vt:lpstr>CONCLUSION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EXPLOITATION D’UNE SITUATION D’APPRENTISSAGE DANS LA MISE EN ŒUVRE D’UNE LECON.</dc:title>
  <dc:creator>IBM</dc:creator>
  <cp:lastModifiedBy>user</cp:lastModifiedBy>
  <cp:revision>117</cp:revision>
  <dcterms:created xsi:type="dcterms:W3CDTF">2017-09-18T18:33:37Z</dcterms:created>
  <dcterms:modified xsi:type="dcterms:W3CDTF">2017-09-28T07:58:05Z</dcterms:modified>
</cp:coreProperties>
</file>