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1"/>
  </p:notesMasterIdLst>
  <p:sldIdLst>
    <p:sldId id="299" r:id="rId2"/>
    <p:sldId id="278" r:id="rId3"/>
    <p:sldId id="259" r:id="rId4"/>
    <p:sldId id="298" r:id="rId5"/>
    <p:sldId id="256" r:id="rId6"/>
    <p:sldId id="274" r:id="rId7"/>
    <p:sldId id="287" r:id="rId8"/>
    <p:sldId id="288" r:id="rId9"/>
    <p:sldId id="280" r:id="rId10"/>
    <p:sldId id="295" r:id="rId11"/>
    <p:sldId id="276" r:id="rId12"/>
    <p:sldId id="281" r:id="rId13"/>
    <p:sldId id="293" r:id="rId14"/>
    <p:sldId id="283" r:id="rId15"/>
    <p:sldId id="282" r:id="rId16"/>
    <p:sldId id="289" r:id="rId17"/>
    <p:sldId id="284" r:id="rId18"/>
    <p:sldId id="286" r:id="rId19"/>
    <p:sldId id="270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386" y="-3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3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5D35E0-9A5D-4EB8-8A48-4ED52D2D6EAC}" type="doc">
      <dgm:prSet loTypeId="urn:microsoft.com/office/officeart/2005/8/layout/hierarchy4#2" loCatId="hierarchy" qsTypeId="urn:microsoft.com/office/officeart/2005/8/quickstyle/simple3" qsCatId="simple" csTypeId="urn:microsoft.com/office/officeart/2005/8/colors/colorful1#1" csCatId="colorful" phldr="1"/>
      <dgm:spPr/>
      <dgm:t>
        <a:bodyPr/>
        <a:lstStyle>
          <a:extLst/>
        </a:lstStyle>
        <a:p>
          <a:endParaRPr lang="fr-FR"/>
        </a:p>
      </dgm:t>
    </dgm:pt>
    <dgm:pt modelId="{F9A846BA-06FB-46AF-80ED-5EA0073A08FA}">
      <dgm:prSet phldrT="[Text]" custT="1"/>
      <dgm:spPr/>
      <dgm:t>
        <a:bodyPr/>
        <a:lstStyle>
          <a:extLst/>
        </a:lstStyle>
        <a:p>
          <a:r>
            <a:rPr lang="fr-FR" sz="5400" b="1" dirty="0" smtClean="0">
              <a:latin typeface="Bookman Old Style" pitchFamily="18" charset="0"/>
            </a:rPr>
            <a:t>REPONSES </a:t>
          </a:r>
        </a:p>
        <a:p>
          <a:r>
            <a:rPr lang="fr-FR" sz="5400" b="1" dirty="0" smtClean="0">
              <a:latin typeface="Bookman Old Style" pitchFamily="18" charset="0"/>
            </a:rPr>
            <a:t>&amp; </a:t>
          </a:r>
        </a:p>
        <a:p>
          <a:r>
            <a:rPr lang="fr-FR" sz="5400" b="1" dirty="0" smtClean="0">
              <a:latin typeface="Bookman Old Style" pitchFamily="18" charset="0"/>
            </a:rPr>
            <a:t>SYNTHESE</a:t>
          </a:r>
          <a:endParaRPr lang="fr-FR" sz="5400" b="1" dirty="0">
            <a:latin typeface="Bookman Old Style" pitchFamily="18" charset="0"/>
          </a:endParaRPr>
        </a:p>
      </dgm:t>
    </dgm:pt>
    <dgm:pt modelId="{867140E2-327F-4343-AA77-39B40F758E20}" type="parTrans" cxnId="{E0A59ECF-A5D6-4165-81D6-37160CDE59E0}">
      <dgm:prSet/>
      <dgm:spPr/>
      <dgm:t>
        <a:bodyPr/>
        <a:lstStyle>
          <a:extLst/>
        </a:lstStyle>
        <a:p>
          <a:endParaRPr lang="fr-FR"/>
        </a:p>
      </dgm:t>
    </dgm:pt>
    <dgm:pt modelId="{D054D334-137E-4116-BF8C-3B5A64D95A38}" type="sibTrans" cxnId="{E0A59ECF-A5D6-4165-81D6-37160CDE59E0}">
      <dgm:prSet/>
      <dgm:spPr/>
      <dgm:t>
        <a:bodyPr/>
        <a:lstStyle>
          <a:extLst/>
        </a:lstStyle>
        <a:p>
          <a:endParaRPr lang="fr-FR"/>
        </a:p>
      </dgm:t>
    </dgm:pt>
    <dgm:pt modelId="{31F49077-DBE9-44A1-A1DC-E5B1FCF7A0AB}" type="pres">
      <dgm:prSet presAssocID="{105D35E0-9A5D-4EB8-8A48-4ED52D2D6EA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>
          <a:extLst/>
        </a:lstStyle>
        <a:p>
          <a:endParaRPr lang="fr-FR"/>
        </a:p>
      </dgm:t>
    </dgm:pt>
    <dgm:pt modelId="{C18E4812-C36C-4299-A23F-F302133DE763}" type="pres">
      <dgm:prSet presAssocID="{F9A846BA-06FB-46AF-80ED-5EA0073A08FA}" presName="vertOne" presStyleCnt="0"/>
      <dgm:spPr/>
      <dgm:t>
        <a:bodyPr/>
        <a:lstStyle>
          <a:extLst/>
        </a:lstStyle>
        <a:p>
          <a:endParaRPr lang="fr-FR"/>
        </a:p>
      </dgm:t>
    </dgm:pt>
    <dgm:pt modelId="{C09C4BAB-D6A7-468D-B07E-BB5310B681B1}" type="pres">
      <dgm:prSet presAssocID="{F9A846BA-06FB-46AF-80ED-5EA0073A08FA}" presName="txOne" presStyleLbl="node0" presStyleIdx="0" presStyleCnt="1" custScaleX="100000" custScaleY="2000000">
        <dgm:presLayoutVars>
          <dgm:chPref val="3"/>
        </dgm:presLayoutVars>
      </dgm:prSet>
      <dgm:spPr/>
      <dgm:t>
        <a:bodyPr/>
        <a:lstStyle>
          <a:extLst/>
        </a:lstStyle>
        <a:p>
          <a:endParaRPr lang="fr-FR"/>
        </a:p>
      </dgm:t>
    </dgm:pt>
    <dgm:pt modelId="{18A19349-6365-47F8-835F-0C81437E72A0}" type="pres">
      <dgm:prSet presAssocID="{F9A846BA-06FB-46AF-80ED-5EA0073A08FA}" presName="parTransOne" presStyleCnt="0"/>
      <dgm:spPr/>
      <dgm:t>
        <a:bodyPr/>
        <a:lstStyle>
          <a:extLst/>
        </a:lstStyle>
        <a:p>
          <a:endParaRPr lang="fr-FR"/>
        </a:p>
      </dgm:t>
    </dgm:pt>
    <dgm:pt modelId="{C5AC6143-59D1-4B00-BB54-9411E2A2B7A8}" type="pres">
      <dgm:prSet presAssocID="{F9A846BA-06FB-46AF-80ED-5EA0073A08FA}" presName="horzOne" presStyleCnt="0"/>
      <dgm:spPr/>
      <dgm:t>
        <a:bodyPr/>
        <a:lstStyle>
          <a:extLst/>
        </a:lstStyle>
        <a:p>
          <a:endParaRPr lang="fr-FR"/>
        </a:p>
      </dgm:t>
    </dgm:pt>
  </dgm:ptLst>
  <dgm:cxnLst>
    <dgm:cxn modelId="{E0A59ECF-A5D6-4165-81D6-37160CDE59E0}" srcId="{105D35E0-9A5D-4EB8-8A48-4ED52D2D6EAC}" destId="{F9A846BA-06FB-46AF-80ED-5EA0073A08FA}" srcOrd="0" destOrd="0" parTransId="{867140E2-327F-4343-AA77-39B40F758E20}" sibTransId="{D054D334-137E-4116-BF8C-3B5A64D95A38}"/>
    <dgm:cxn modelId="{2543CA8B-079A-4B57-9995-E20F8D4CBC90}" type="presOf" srcId="{F9A846BA-06FB-46AF-80ED-5EA0073A08FA}" destId="{C09C4BAB-D6A7-468D-B07E-BB5310B681B1}" srcOrd="0" destOrd="0" presId="urn:microsoft.com/office/officeart/2005/8/layout/hierarchy4#2"/>
    <dgm:cxn modelId="{2A285F9A-0E56-4164-9670-40E4B70F9C2E}" type="presOf" srcId="{105D35E0-9A5D-4EB8-8A48-4ED52D2D6EAC}" destId="{31F49077-DBE9-44A1-A1DC-E5B1FCF7A0AB}" srcOrd="0" destOrd="0" presId="urn:microsoft.com/office/officeart/2005/8/layout/hierarchy4#2"/>
    <dgm:cxn modelId="{6DB1E30E-E460-464D-92FC-7576C5F17155}" type="presParOf" srcId="{31F49077-DBE9-44A1-A1DC-E5B1FCF7A0AB}" destId="{C18E4812-C36C-4299-A23F-F302133DE763}" srcOrd="0" destOrd="0" presId="urn:microsoft.com/office/officeart/2005/8/layout/hierarchy4#2"/>
    <dgm:cxn modelId="{7E8A1D12-8B34-40C6-924A-D25400A410DF}" type="presParOf" srcId="{C18E4812-C36C-4299-A23F-F302133DE763}" destId="{C09C4BAB-D6A7-468D-B07E-BB5310B681B1}" srcOrd="0" destOrd="0" presId="urn:microsoft.com/office/officeart/2005/8/layout/hierarchy4#2"/>
    <dgm:cxn modelId="{4F21AEDA-625B-458B-A158-2980BECD3670}" type="presParOf" srcId="{C18E4812-C36C-4299-A23F-F302133DE763}" destId="{18A19349-6365-47F8-835F-0C81437E72A0}" srcOrd="1" destOrd="0" presId="urn:microsoft.com/office/officeart/2005/8/layout/hierarchy4#2"/>
    <dgm:cxn modelId="{132C63BE-99AE-4047-9530-F38FD82DE352}" type="presParOf" srcId="{C18E4812-C36C-4299-A23F-F302133DE763}" destId="{C5AC6143-59D1-4B00-BB54-9411E2A2B7A8}" srcOrd="2" destOrd="0" presId="urn:microsoft.com/office/officeart/2005/8/layout/hierarchy4#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9C4BAB-D6A7-468D-B07E-BB5310B681B1}">
      <dsp:nvSpPr>
        <dsp:cNvPr id="0" name=""/>
        <dsp:cNvSpPr/>
      </dsp:nvSpPr>
      <dsp:spPr>
        <a:xfrm>
          <a:off x="3871" y="553"/>
          <a:ext cx="7921874" cy="440267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b="1" kern="1200" dirty="0" smtClean="0">
              <a:latin typeface="Bookman Old Style" pitchFamily="18" charset="0"/>
            </a:rPr>
            <a:t>REPONSES 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b="1" kern="1200" dirty="0" smtClean="0">
              <a:latin typeface="Bookman Old Style" pitchFamily="18" charset="0"/>
            </a:rPr>
            <a:t>&amp; </a:t>
          </a:r>
        </a:p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b="1" kern="1200" dirty="0" smtClean="0">
              <a:latin typeface="Bookman Old Style" pitchFamily="18" charset="0"/>
            </a:rPr>
            <a:t>SYNTHESE</a:t>
          </a:r>
          <a:endParaRPr lang="fr-FR" sz="5400" b="1" kern="1200" dirty="0">
            <a:latin typeface="Bookman Old Style" pitchFamily="18" charset="0"/>
          </a:endParaRPr>
        </a:p>
      </dsp:txBody>
      <dsp:txXfrm>
        <a:off x="132821" y="129503"/>
        <a:ext cx="7663974" cy="41447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#2" minVer="12.0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h" for="des" ptType="node" op="equ"/>
      <dgm:constr type="primFontSz" for="des" forName="txOne" val="100"/>
      <dgm:constr type="primFontSz" for="des" forName="txTwo" val="100"/>
      <dgm:constr type="primFontSz" for="des" forName="txTwo" refType="primFontSz" refFor="des" refForName="txOne" op="lte"/>
      <dgm:constr type="primFontSz" for="des" forName="txThree" val="100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100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horzOne" refType="w"/>
          <dgm:constr type="w" for="ch" forName="txOne" refType="w" refFor="ch" refForName="horzOne" op="equ"/>
          <dgm:constr type="h" for="ch" forName="txOne" refType="w" refFor="ch" refForName="txOne" fact="0.56"/>
          <dgm:constr type="userH" for="des" ptType="node" refType="h" refFor="ch" refForName="txOne" op="equ"/>
        </dgm:constrLst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2" fact="NaN" max="NaN"/>
          </dgm:ruleLst>
        </dgm:layoutNode>
        <dgm:layoutNode name="parTransOne">
          <dgm:alg type="sp"/>
          <dgm:shape xmlns:r="http://schemas.openxmlformats.org/officeDocument/2006/relationships" r:blip="">
            <dgm:adjLst/>
          </dgm:shape>
          <dgm:presOf/>
          <dgm:constrLst/>
        </dgm:layoutNode>
        <dgm:layoutNode name="horzOne">
          <dgm:choose name="Name5">
            <dgm:if name="Name6" func="var" arg="dir" op="equ" val="norm">
              <dgm:alg type="lin">
                <dgm:param type="linDir" val="fromL"/>
                <dgm:param type="nodeVertAlign" val="t"/>
              </dgm:alg>
            </dgm:if>
            <dgm:else name="Name7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vertTwo" refType="w"/>
          </dgm:constrLst>
          <dgm:forEach name="Name8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horzTwo" refType="w"/>
                <dgm:constr type="w" for="ch" forName="txTwo" refType="w" refFor="ch" refForName="horzTwo" op="equ"/>
              </dgm:constrLst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2" fact="NaN" max="NaN"/>
                </dgm:ruleLst>
              </dgm:layoutNode>
              <dgm:layoutNode name="parTransTwo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  <dgm:layoutNode name="horzTwo">
                <dgm:choose name="Name9">
                  <dgm:if name="Name10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1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vertThree" refType="w"/>
                </dgm:constrLst>
                <dgm:forEach name="Name12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horzThree" refType="w"/>
                      <dgm:constr type="w" for="ch" forName="txThree" refType="w" refFor="ch" refForName="horzThree" op="equ"/>
                    </dgm:constrLst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2" fact="NaN" max="NaN"/>
                      </dgm:ruleLst>
                    </dgm:layoutNode>
                    <dgm:layoutNode name="parTransThree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</dgm:layoutNode>
                    <dgm:layoutNode name="horzThree">
                      <dgm:choose name="Name13">
                        <dgm:if name="Name14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15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w" for="ch" forName="vertFour" refType="w"/>
                      </dgm:constr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horzFour" refType="w" op="equ"/>
                            <dgm:constr type="w" for="ch" forName="txFour" refType="w" refFor="ch" refForName="horzFour" op="equ"/>
                          </dgm:constrLst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2" fact="NaN" max="NaN"/>
                            </dgm:ruleLst>
                          </dgm:layoutNode>
                          <dgm:layoutNode name="parTransFour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</dgm:layoutNode>
                          <dgm:layoutNode name="horzFour">
                            <dgm:choose name="Name16">
                              <dgm:if name="Name17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18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vertFour" refType="w"/>
                            </dgm:constrLst>
                            <dgm:forEach name="Name19" ref="repeat"/>
                          </dgm:layoutNode>
                        </dgm:layoutNode>
                        <dgm:choose name="Name20">
                          <dgm:if name="Name21" axis="self" ptType="node" func="revPos" op="gte" val="2">
                            <dgm:forEach name="Name22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>
                                  <dgm:constr type="w" val="15"/>
                                </dgm:constrLst>
                              </dgm:layoutNode>
                            </dgm:forEach>
                          </dgm:if>
                          <dgm:else name="Name23"/>
                        </dgm:choose>
                      </dgm:forEach>
                    </dgm:layoutNode>
                  </dgm:layoutNode>
                  <dgm:choose name="Name24">
                    <dgm:if name="Name25" axis="self" ptType="node" func="revPos" op="gte" val="2">
                      <dgm:forEach name="Name26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val="15"/>
                          </dgm:constrLst>
                        </dgm:layoutNode>
                      </dgm:forEach>
                    </dgm:if>
                    <dgm:else name="Name27"/>
                  </dgm:choose>
                </dgm:forEach>
              </dgm:layoutNode>
            </dgm:layoutNode>
            <dgm:choose name="Name28">
              <dgm:if name="Name29" axis="self" ptType="node" func="revPos" op="gte" val="2">
                <dgm:forEach name="Name30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val="15"/>
                    </dgm:constrLst>
                  </dgm:layoutNode>
                </dgm:forEach>
              </dgm:if>
              <dgm:else name="Name31"/>
            </dgm:choose>
          </dgm:forEach>
        </dgm:layoutNode>
      </dgm:layoutNode>
      <dgm:choose name="Name32">
        <dgm:if name="Name33" axis="self" ptType="node" func="revPos" op="gte" val="2">
          <dgm:forEach name="Name34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>
                <dgm:constr type="w" val="15"/>
              </dgm:constrLst>
            </dgm:layoutNode>
          </dgm:forEach>
        </dgm:if>
        <dgm:else name="Name3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F3DC1-53A2-4547-8EF6-4BD92DCF25AC}" type="datetimeFigureOut">
              <a:rPr lang="fr-FR" smtClean="0"/>
              <a:pPr/>
              <a:t>06/11/2014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E4CB5-A32C-400C-9A52-B41B051CC47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4892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fld id="{9FE4BBB4-3849-45A6-9E17-34C12A7ACF9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E4CB5-A32C-400C-9A52-B41B051CC471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6139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E4CB5-A32C-400C-9A52-B41B051CC471}" type="slidenum">
              <a:rPr lang="fr-FR" smtClean="0"/>
              <a:pPr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1143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2E4CB5-A32C-400C-9A52-B41B051CC471}" type="slidenum">
              <a:rPr lang="fr-FR" smtClean="0"/>
              <a:pPr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2488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66F5B-0C67-4085-BF63-D95A0EDD4543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5032B-2D0D-486A-87F8-F8B6BCD3967F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9359B-CADF-4CA5-BE0F-B907AFE4B5A7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A6302-5467-448C-B9CC-30AE0C07C9A0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DF8BA-DDE0-4AA7-AEF7-1BB01381D494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7DB11-1AA1-42FA-82DC-6D0097A8A894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5E41F-C900-484F-A934-3D1659836196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53763-2A4F-4975-AE4B-021C19A259E2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EBC47-D87A-4DDA-8952-F2A2C6AAF7E0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0B040-2C8D-4DDF-A92F-8FC7C733DDA9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B5A85-5F0C-4E1A-BE04-2FB03754DE59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7C029-9457-4383-9705-0BE07DF8DF94}" type="datetime1">
              <a:rPr lang="fr-FR" smtClean="0"/>
              <a:pPr/>
              <a:t>06/11/2014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7B107-A1CF-4D4E-BBDC-72E86FC5024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640960" cy="5832648"/>
          </a:xfrm>
        </p:spPr>
        <p:txBody>
          <a:bodyPr>
            <a:normAutofit/>
          </a:bodyPr>
          <a:lstStyle/>
          <a:p>
            <a:r>
              <a:rPr lang="fr-FR" dirty="0" smtClean="0"/>
              <a:t>UNE PRATIQUE ENSEIGNANTE DES SCIENCES DE LA VIE ET DE LA TERRE POUR UN ENSEIGNEMENT, APPRENTISSAGE DE REUSSITE SCOLAIRE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75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3" name="Titre 3"/>
          <p:cNvSpPr txBox="1">
            <a:spLocks/>
          </p:cNvSpPr>
          <p:nvPr/>
        </p:nvSpPr>
        <p:spPr>
          <a:xfrm>
            <a:off x="0" y="188640"/>
            <a:ext cx="8928992" cy="4180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IDENTIFICATION DES COMPOSANTES D’UNE SITUATION 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323528" y="692696"/>
          <a:ext cx="8640960" cy="561662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256584"/>
                <a:gridCol w="3384376"/>
              </a:tblGrid>
              <a:tr h="390738"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Exemple</a:t>
                      </a:r>
                      <a:r>
                        <a:rPr lang="fr-FR" sz="1800" baseline="0" dirty="0" smtClean="0"/>
                        <a:t> de situation</a:t>
                      </a:r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dirty="0" smtClean="0"/>
                        <a:t>Composantes</a:t>
                      </a:r>
                      <a:endParaRPr lang="fr-FR" sz="1800" dirty="0"/>
                    </a:p>
                  </a:txBody>
                  <a:tcPr/>
                </a:tc>
              </a:tr>
              <a:tr h="10190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Le  club Santé de ton établissement organise une campagne de sensibilisation,</a:t>
                      </a:r>
                    </a:p>
                    <a:p>
                      <a:pPr>
                        <a:buNone/>
                      </a:pPr>
                      <a:endParaRPr lang="fr-FR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Contexte</a:t>
                      </a:r>
                      <a:endParaRPr lang="fr-FR" sz="1800" dirty="0"/>
                    </a:p>
                  </a:txBody>
                  <a:tcPr/>
                </a:tc>
              </a:tr>
              <a:tr h="7878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pour lutter contre les grossesses en milieu scolaire.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dirty="0" smtClean="0"/>
                        <a:t>Circonstance</a:t>
                      </a:r>
                    </a:p>
                    <a:p>
                      <a:endParaRPr lang="fr-FR" sz="1800" dirty="0" smtClean="0"/>
                    </a:p>
                  </a:txBody>
                  <a:tcPr/>
                </a:tc>
              </a:tr>
              <a:tr h="97684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800" baseline="0" dirty="0" smtClean="0"/>
                        <a:t>L’une des affiches utilisées comporte les illustrations ci-dessous.( plus  le support didactique)</a:t>
                      </a:r>
                    </a:p>
                    <a:p>
                      <a:pPr>
                        <a:buNone/>
                      </a:pPr>
                      <a:r>
                        <a:rPr lang="fr-FR" sz="1800" dirty="0" smtClean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800" baseline="0" dirty="0" smtClean="0"/>
                        <a:t>Ressources</a:t>
                      </a:r>
                    </a:p>
                  </a:txBody>
                  <a:tcPr/>
                </a:tc>
              </a:tr>
              <a:tr h="244211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800" dirty="0" smtClean="0"/>
                        <a:t>1. Nomme les moyens de contraception représentés par les figures 1, 2, 4 et 5.</a:t>
                      </a:r>
                    </a:p>
                    <a:p>
                      <a:pPr>
                        <a:buNone/>
                      </a:pPr>
                      <a:r>
                        <a:rPr lang="fr-FR" sz="1800" dirty="0" smtClean="0"/>
                        <a:t>2. Regroupe les différentes illustrations, selon les trois types de contraception( mécanique, naturelle et chimique) en utilisant les chiffres .</a:t>
                      </a:r>
                    </a:p>
                    <a:p>
                      <a:pPr>
                        <a:buNone/>
                      </a:pPr>
                      <a:r>
                        <a:rPr lang="fr-FR" sz="1800" dirty="0" smtClean="0"/>
                        <a:t>3. Précise le rôle des moyens de contraception 4 et 5.</a:t>
                      </a:r>
                    </a:p>
                    <a:p>
                      <a:endParaRPr lang="fr-F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dirty="0" smtClean="0"/>
                        <a:t>Consignes</a:t>
                      </a:r>
                    </a:p>
                    <a:p>
                      <a:endParaRPr lang="fr-FR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/>
          <p:cNvSpPr>
            <a:spLocks noGrp="1"/>
          </p:cNvSpPr>
          <p:nvPr>
            <p:ph type="title"/>
          </p:nvPr>
        </p:nvSpPr>
        <p:spPr>
          <a:xfrm>
            <a:off x="107504" y="116632"/>
            <a:ext cx="9036496" cy="504056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fr-FR" sz="3600" dirty="0" smtClean="0"/>
              <a:t>QU’EST CE QU’ UNE SITUATION D’EVALUATION</a:t>
            </a:r>
            <a:endParaRPr lang="fr-FR" sz="3600" dirty="0"/>
          </a:p>
        </p:txBody>
      </p:sp>
      <p:sp>
        <p:nvSpPr>
          <p:cNvPr id="8" name="Espace réservé du contenu 7"/>
          <p:cNvSpPr>
            <a:spLocks noGrp="1"/>
          </p:cNvSpPr>
          <p:nvPr>
            <p:ph idx="1"/>
          </p:nvPr>
        </p:nvSpPr>
        <p:spPr>
          <a:xfrm>
            <a:off x="251520" y="620688"/>
            <a:ext cx="8784976" cy="5832648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800" dirty="0" smtClean="0"/>
              <a:t>Ensemble organisé de circonstances et de ressources dans un contexte, qui permettent à une personne d’exécuter des consignes dans un but pédagogique précis.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fr-FR" sz="2800" dirty="0" smtClean="0">
                <a:solidFill>
                  <a:srgbClr val="FF0000"/>
                </a:solidFill>
              </a:rPr>
              <a:t>C’est un exercice  qui permet de faire le point sur le développement des compétences par l’élève.</a:t>
            </a:r>
          </a:p>
          <a:p>
            <a:pPr algn="just">
              <a:lnSpc>
                <a:spcPct val="170000"/>
              </a:lnSpc>
              <a:buFont typeface="Wingdings" pitchFamily="2" charset="2"/>
              <a:buChar char="Ø"/>
            </a:pPr>
            <a:r>
              <a:rPr lang="fr-FR" sz="2800" dirty="0" smtClean="0">
                <a:solidFill>
                  <a:srgbClr val="FF0000"/>
                </a:solidFill>
              </a:rPr>
              <a:t>Il est composé d’un ensemble d’éléments qu’il faut pouvoir distinguer clairement pour mieux l’apprécier.</a:t>
            </a:r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244408" y="6453336"/>
            <a:ext cx="442392" cy="268139"/>
          </a:xfrm>
        </p:spPr>
        <p:txBody>
          <a:bodyPr/>
          <a:lstStyle/>
          <a:p>
            <a:fld id="{62E7B107-A1CF-4D4E-BBDC-72E86FC5024A}" type="slidenum">
              <a:rPr lang="fr-FR" sz="1400" b="1" smtClean="0">
                <a:latin typeface="Arial Black" pitchFamily="34" charset="0"/>
              </a:rPr>
              <a:pPr/>
              <a:t>11</a:t>
            </a:fld>
            <a:endParaRPr lang="fr-FR" sz="1400" b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21488" cy="648072"/>
          </a:xfr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l"/>
            <a:r>
              <a:rPr lang="fr-FR" sz="3600" dirty="0" smtClean="0"/>
              <a:t>Les composantes d’une situation d’évaluation</a:t>
            </a: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472608"/>
          </a:xfrm>
        </p:spPr>
        <p:txBody>
          <a:bodyPr>
            <a:normAutofit fontScale="85000" lnSpcReduction="20000"/>
          </a:bodyPr>
          <a:lstStyle/>
          <a:p>
            <a:pPr marL="0" indent="0">
              <a:buFont typeface="Wingdings" pitchFamily="2" charset="2"/>
              <a:buChar char="Ø"/>
            </a:pPr>
            <a:r>
              <a:rPr lang="fr-FR" b="1" dirty="0" smtClean="0"/>
              <a:t>Contexte</a:t>
            </a:r>
            <a:r>
              <a:rPr lang="fr-FR" dirty="0" smtClean="0"/>
              <a:t>: cadre général, spatio-temporel, culturel et social dans lequel se trouve une personne à un moment donné de son histoire.</a:t>
            </a:r>
          </a:p>
          <a:p>
            <a:pPr>
              <a:buNone/>
            </a:pPr>
            <a:r>
              <a:rPr lang="fr-FR" dirty="0" smtClean="0">
                <a:solidFill>
                  <a:srgbClr val="C00000"/>
                </a:solidFill>
              </a:rPr>
              <a:t>Le contexte est associé à une problématique, une question,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</a:rPr>
              <a:t>une proposition d’activité par où tout commence.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b="1" dirty="0" smtClean="0"/>
              <a:t>Circonstance</a:t>
            </a:r>
            <a:r>
              <a:rPr lang="fr-FR" dirty="0" smtClean="0"/>
              <a:t>: fait particulier, élément de la situation , qui motive la réalisation d’une activité. </a:t>
            </a:r>
            <a:r>
              <a:rPr lang="fr-FR" dirty="0" smtClean="0">
                <a:solidFill>
                  <a:srgbClr val="C00000"/>
                </a:solidFill>
              </a:rPr>
              <a:t>Il permet de s’engager et de faire émerger les acquis.</a:t>
            </a:r>
          </a:p>
          <a:p>
            <a:pPr marL="0" indent="0">
              <a:buFont typeface="Wingdings" pitchFamily="2" charset="2"/>
              <a:buChar char="Ø"/>
            </a:pPr>
            <a:r>
              <a:rPr lang="fr-FR" b="1" dirty="0" smtClean="0"/>
              <a:t>Ressources</a:t>
            </a:r>
            <a:r>
              <a:rPr lang="fr-FR" dirty="0" smtClean="0"/>
              <a:t>: les moyens dont dispose la personne pour exécuter les activités.</a:t>
            </a:r>
          </a:p>
          <a:p>
            <a:pPr>
              <a:buFont typeface="Wingdings" pitchFamily="2" charset="2"/>
              <a:buChar char="Ø"/>
            </a:pPr>
            <a:r>
              <a:rPr lang="fr-FR" b="1" dirty="0" smtClean="0"/>
              <a:t>Consignes</a:t>
            </a:r>
            <a:r>
              <a:rPr lang="fr-FR" dirty="0" smtClean="0"/>
              <a:t>: ensemble des activités à réaliser. </a:t>
            </a:r>
          </a:p>
          <a:p>
            <a:pPr marL="0" indent="0">
              <a:buNone/>
            </a:pPr>
            <a:r>
              <a:rPr lang="fr-FR" dirty="0" smtClean="0"/>
              <a:t>     4 consignes au maximum, indépendantes et hiérarchisées.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C00000"/>
                </a:solidFill>
              </a:rPr>
              <a:t>Elles se rapportent aux habilités et sont décrites par les verbes  d’action des différents niveaux taxonomiques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812360" y="6356350"/>
            <a:ext cx="874440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12</a:t>
            </a:fld>
            <a:endParaRPr lang="fr-FR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812360" y="6492875"/>
            <a:ext cx="874440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13</a:t>
            </a:fld>
            <a:endParaRPr lang="fr-FR" sz="2400" b="1" dirty="0"/>
          </a:p>
        </p:txBody>
      </p:sp>
      <p:sp>
        <p:nvSpPr>
          <p:cNvPr id="4" name="Titre 3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8821738" cy="417512"/>
          </a:xfrm>
          <a:solidFill>
            <a:schemeClr val="accent5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fr-FR" sz="2400" dirty="0" smtClean="0"/>
              <a:t>STRATEGIE D’IDENTIFICATION DES COMPOSANTES D’UNE SITUATION </a:t>
            </a:r>
            <a:endParaRPr lang="fr-FR" sz="2400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251521" y="764705"/>
          <a:ext cx="8712968" cy="56166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5487"/>
                <a:gridCol w="624869"/>
                <a:gridCol w="5102612"/>
              </a:tblGrid>
              <a:tr h="7920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dirty="0" smtClean="0"/>
                        <a:t>Composantes</a:t>
                      </a:r>
                    </a:p>
                    <a:p>
                      <a:pPr algn="ctr"/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sz="2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 smtClean="0"/>
                        <a:t>      Procédés    d’identification: questions à se</a:t>
                      </a:r>
                      <a:r>
                        <a:rPr lang="fr-FR" sz="2800" baseline="0" dirty="0" smtClean="0"/>
                        <a:t> poser</a:t>
                      </a:r>
                      <a:endParaRPr lang="fr-FR" sz="2800" dirty="0"/>
                    </a:p>
                  </a:txBody>
                  <a:tcPr/>
                </a:tc>
              </a:tr>
              <a:tr h="1284368">
                <a:tc>
                  <a:txBody>
                    <a:bodyPr/>
                    <a:lstStyle/>
                    <a:p>
                      <a:endParaRPr lang="fr-FR" sz="2800" dirty="0" smtClean="0"/>
                    </a:p>
                    <a:p>
                      <a:r>
                        <a:rPr lang="fr-FR" sz="2800" dirty="0" smtClean="0"/>
                        <a:t>Contexte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Où? Dans quel cadre? A quel moment? De quoi  ou</a:t>
                      </a:r>
                      <a:r>
                        <a:rPr lang="fr-FR" sz="2800" baseline="0" dirty="0" smtClean="0"/>
                        <a:t> de qui </a:t>
                      </a:r>
                      <a:r>
                        <a:rPr lang="fr-FR" sz="2800" dirty="0" smtClean="0"/>
                        <a:t>s’agit-il?</a:t>
                      </a:r>
                      <a:r>
                        <a:rPr lang="fr-FR" sz="2800" baseline="0" dirty="0" smtClean="0"/>
                        <a:t> </a:t>
                      </a:r>
                      <a:endParaRPr lang="fr-FR" sz="2800" dirty="0"/>
                    </a:p>
                  </a:txBody>
                  <a:tcPr/>
                </a:tc>
              </a:tr>
              <a:tr h="1683950"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Circonstance</a:t>
                      </a:r>
                    </a:p>
                    <a:p>
                      <a:endParaRPr lang="fr-FR" sz="2800" dirty="0" smtClean="0"/>
                    </a:p>
                    <a:p>
                      <a:r>
                        <a:rPr lang="fr-FR" sz="2800" baseline="0" dirty="0" smtClean="0"/>
                        <a:t> </a:t>
                      </a:r>
                    </a:p>
                    <a:p>
                      <a:endParaRPr lang="fr-FR" sz="2800" baseline="0" dirty="0" smtClean="0"/>
                    </a:p>
                    <a:p>
                      <a:r>
                        <a:rPr lang="fr-FR" sz="2800" baseline="0" dirty="0" smtClean="0"/>
                        <a:t>Ressources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2800" dirty="0" smtClean="0"/>
                        <a:t>Dans quel but? Pourquoi? A quoi</a:t>
                      </a:r>
                    </a:p>
                    <a:p>
                      <a:r>
                        <a:rPr lang="fr-FR" sz="2800" dirty="0" smtClean="0"/>
                        <a:t>Va- t-</a:t>
                      </a:r>
                      <a:r>
                        <a:rPr lang="fr-FR" sz="2800" baseline="0" dirty="0" smtClean="0"/>
                        <a:t> </a:t>
                      </a:r>
                      <a:r>
                        <a:rPr lang="fr-FR" sz="2800" dirty="0" smtClean="0"/>
                        <a:t>on arriver</a:t>
                      </a:r>
                      <a:r>
                        <a:rPr lang="fr-FR" sz="2800" baseline="0" dirty="0" smtClean="0"/>
                        <a:t>  après avoir traité cette situation?</a:t>
                      </a:r>
                    </a:p>
                    <a:p>
                      <a:endParaRPr lang="fr-FR" sz="2800" dirty="0" smtClean="0"/>
                    </a:p>
                    <a:p>
                      <a:r>
                        <a:rPr lang="fr-FR" sz="2800" dirty="0" smtClean="0"/>
                        <a:t>Avec</a:t>
                      </a:r>
                      <a:r>
                        <a:rPr lang="fr-FR" sz="2800" baseline="0" dirty="0" smtClean="0"/>
                        <a:t> quels moyens? Comment?</a:t>
                      </a:r>
                      <a:endParaRPr lang="fr-FR" sz="2800" dirty="0"/>
                    </a:p>
                  </a:txBody>
                  <a:tcPr/>
                </a:tc>
              </a:tr>
              <a:tr h="1075103">
                <a:tc>
                  <a:txBody>
                    <a:bodyPr/>
                    <a:lstStyle/>
                    <a:p>
                      <a:endParaRPr lang="fr-FR" sz="2800" dirty="0" smtClean="0"/>
                    </a:p>
                    <a:p>
                      <a:r>
                        <a:rPr lang="fr-FR" sz="2800" dirty="0" smtClean="0"/>
                        <a:t>Consignes</a:t>
                      </a:r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800" dirty="0" smtClean="0"/>
                    </a:p>
                    <a:p>
                      <a:r>
                        <a:rPr lang="fr-FR" sz="2800" dirty="0" smtClean="0"/>
                        <a:t>Que faire?</a:t>
                      </a:r>
                      <a:endParaRPr lang="fr-FR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884368" y="6356350"/>
            <a:ext cx="802432" cy="365125"/>
          </a:xfrm>
        </p:spPr>
        <p:txBody>
          <a:bodyPr/>
          <a:lstStyle/>
          <a:p>
            <a:fld id="{62E7B107-A1CF-4D4E-BBDC-72E86FC5024A}" type="slidenum">
              <a:rPr lang="fr-FR" sz="1800" b="1" smtClean="0"/>
              <a:pPr/>
              <a:t>14</a:t>
            </a:fld>
            <a:endParaRPr lang="fr-FR" sz="18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188640"/>
            <a:ext cx="8424936" cy="169277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3600" b="1" dirty="0" smtClean="0"/>
              <a:t>COMMENT S’AUTO-EVALUER APRES L’ELABORATION D’UNE SITUATION ?</a:t>
            </a:r>
          </a:p>
          <a:p>
            <a:pPr algn="ctr"/>
            <a:r>
              <a:rPr lang="fr-FR" sz="3200" b="1" dirty="0" smtClean="0">
                <a:solidFill>
                  <a:srgbClr val="002060"/>
                </a:solidFill>
              </a:rPr>
              <a:t>GRILLE D’APPRECIATION D’UNE SITUATION </a:t>
            </a:r>
            <a:endParaRPr lang="fr-FR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5931502"/>
              </p:ext>
            </p:extLst>
          </p:nvPr>
        </p:nvGraphicFramePr>
        <p:xfrm>
          <a:off x="323528" y="2044784"/>
          <a:ext cx="8424937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4165"/>
                <a:gridCol w="1427548"/>
                <a:gridCol w="1203224"/>
              </a:tblGrid>
              <a:tr h="377838">
                <a:tc rowSpan="2"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Critères d’appréciation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fr-FR" sz="2000" dirty="0" smtClean="0"/>
                        <a:t>Appréciation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8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       oui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      non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83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Le contexte existe – il?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83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Le contexte est – il pertinent?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2857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La ou les circonstances sont -</a:t>
                      </a:r>
                      <a:r>
                        <a:rPr lang="fr-FR" sz="2000" baseline="0" dirty="0" smtClean="0"/>
                        <a:t> </a:t>
                      </a:r>
                      <a:r>
                        <a:rPr lang="fr-FR" sz="2000" dirty="0" smtClean="0"/>
                        <a:t>elles clairement formulées?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83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Les</a:t>
                      </a:r>
                      <a:r>
                        <a:rPr lang="fr-FR" sz="2000" baseline="0" dirty="0" smtClean="0"/>
                        <a:t> ressources sont – elles suffisantes?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482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Les consignes ont – elles un lien avec les habilités et les contenus?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838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La</a:t>
                      </a:r>
                      <a:r>
                        <a:rPr lang="fr-FR" sz="2000" baseline="0" dirty="0" smtClean="0"/>
                        <a:t> situation est – elle réaliste?</a:t>
                      </a:r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4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000" dirty="0" smtClean="0"/>
                        <a:t>La</a:t>
                      </a:r>
                      <a:r>
                        <a:rPr lang="fr-FR" sz="2000" baseline="0" dirty="0" smtClean="0"/>
                        <a:t> situation est – elle significative?</a:t>
                      </a:r>
                      <a:endParaRPr lang="fr-FR" sz="2000" dirty="0" smtClean="0"/>
                    </a:p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107504" y="274638"/>
            <a:ext cx="8579296" cy="1143000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fr-FR" dirty="0" smtClean="0"/>
              <a:t>Moment d’administration de la situation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fr-FR" dirty="0" smtClean="0"/>
              <a:t>Situation = Activité d’intégration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Elle peut être administrée après une ou plusieurs leçons d’une même compétence ou de plusieurs compétences; 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/>
              <a:t>elle intervient dans la composition des sujets de devoirs ou d’examen.</a:t>
            </a:r>
          </a:p>
          <a:p>
            <a:pPr>
              <a:buFont typeface="Wingdings" pitchFamily="2" charset="2"/>
              <a:buChar char="v"/>
            </a:pPr>
            <a:r>
              <a:rPr lang="fr-FR" dirty="0" smtClean="0">
                <a:solidFill>
                  <a:srgbClr val="FF0000"/>
                </a:solidFill>
              </a:rPr>
              <a:t>Elle ne peut pas être utilisée comme outil d’évaluation lors d’une interrogation écrite.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>
          <a:xfrm>
            <a:off x="7596336" y="6356350"/>
            <a:ext cx="1090464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15</a:t>
            </a:fld>
            <a:endParaRPr lang="fr-FR" sz="2400" b="1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fr-FR" sz="3200" dirty="0" smtClean="0"/>
              <a:t>QUEL EST LE SORT RESERVE AUX AUTRES  OUTILS D’EVALUATIONS?</a:t>
            </a:r>
            <a:endParaRPr lang="fr-FR" sz="32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9237860"/>
              </p:ext>
            </p:extLst>
          </p:nvPr>
        </p:nvGraphicFramePr>
        <p:xfrm>
          <a:off x="179512" y="1412776"/>
          <a:ext cx="8856984" cy="497382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312368"/>
                <a:gridCol w="5544616"/>
              </a:tblGrid>
              <a:tr h="402463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Nature </a:t>
                      </a:r>
                      <a:r>
                        <a:rPr lang="fr-FR" sz="2000" baseline="0" dirty="0" smtClean="0"/>
                        <a:t> de l’évaluation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Outils</a:t>
                      </a:r>
                      <a:r>
                        <a:rPr lang="fr-FR" sz="2000" baseline="0" dirty="0" smtClean="0"/>
                        <a:t> d’évaluation</a:t>
                      </a:r>
                      <a:endParaRPr lang="fr-FR" sz="2000" dirty="0"/>
                    </a:p>
                  </a:txBody>
                  <a:tcPr/>
                </a:tc>
              </a:tr>
              <a:tr h="1308005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Activité d’application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 QCM, appariement, réarrangement, alternative.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Texte de closûre ou texte à trou.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 question à réponse brève.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Question à réponse élaborée.</a:t>
                      </a:r>
                    </a:p>
                  </a:txBody>
                  <a:tcPr/>
                </a:tc>
              </a:tr>
              <a:tr h="1308005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Interrogation écrite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QCM, appariement, réarrangement, alternative.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Texte de closûre ou texte à trou.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 question à réponse brève.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Question à réponse élaborée.</a:t>
                      </a:r>
                    </a:p>
                  </a:txBody>
                  <a:tcPr/>
                </a:tc>
              </a:tr>
              <a:tr h="1950079">
                <a:tc>
                  <a:txBody>
                    <a:bodyPr/>
                    <a:lstStyle/>
                    <a:p>
                      <a:r>
                        <a:rPr lang="fr-FR" sz="2000" dirty="0" smtClean="0"/>
                        <a:t>Devoir</a:t>
                      </a:r>
                      <a:endParaRPr lang="fr-F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fr-FR" sz="2000" dirty="0" smtClean="0"/>
                        <a:t>Situation d’évaluation.</a:t>
                      </a:r>
                    </a:p>
                    <a:p>
                      <a:pPr>
                        <a:buFont typeface="Wingdings" pitchFamily="2" charset="2"/>
                        <a:buChar char="§"/>
                      </a:pPr>
                      <a:r>
                        <a:rPr lang="fr-FR" sz="2000" dirty="0" smtClean="0"/>
                        <a:t> Dans certains cas, elle peut être accompagnée de</a:t>
                      </a:r>
                      <a:r>
                        <a:rPr lang="fr-FR" sz="2000" baseline="0" dirty="0" smtClean="0"/>
                        <a:t> tests objectifs (</a:t>
                      </a:r>
                      <a:r>
                        <a:rPr lang="fr-FR" sz="2000" dirty="0" smtClean="0"/>
                        <a:t>QCM, appariement, réarrangement, alternative, texte de closûre ou texte à trou).</a:t>
                      </a:r>
                    </a:p>
                    <a:p>
                      <a:pPr>
                        <a:buFont typeface="Wingdings" pitchFamily="2" charset="2"/>
                        <a:buNone/>
                      </a:pPr>
                      <a:endParaRPr lang="fr-FR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z="2400" b="1" smtClean="0"/>
              <a:pPr/>
              <a:t>16</a:t>
            </a:fld>
            <a:endParaRPr lang="fr-FR" sz="2400" b="1" dirty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2520280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fr-FR" sz="8800" dirty="0" smtClean="0">
                <a:solidFill>
                  <a:schemeClr val="accent1"/>
                </a:solidFill>
              </a:rPr>
              <a:t/>
            </a:r>
            <a:br>
              <a:rPr lang="fr-FR" sz="8800" dirty="0" smtClean="0">
                <a:solidFill>
                  <a:schemeClr val="accent1"/>
                </a:solidFill>
              </a:rPr>
            </a:br>
            <a:r>
              <a:rPr lang="fr-FR" sz="8800" dirty="0" smtClean="0">
                <a:solidFill>
                  <a:schemeClr val="accent1"/>
                </a:solidFill>
              </a:rPr>
              <a:t>CONCLUSION</a:t>
            </a:r>
            <a:br>
              <a:rPr lang="fr-FR" sz="8800" dirty="0" smtClean="0">
                <a:solidFill>
                  <a:schemeClr val="accent1"/>
                </a:solidFill>
              </a:rPr>
            </a:br>
            <a:endParaRPr lang="fr-FR" sz="8800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96336" y="6356350"/>
            <a:ext cx="1090464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17</a:t>
            </a:fld>
            <a:endParaRPr lang="fr-FR" sz="24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548680"/>
            <a:ext cx="8712968" cy="597666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4400" dirty="0" smtClean="0"/>
              <a:t>Pour un apprentissage efficace et pour améliorer le rendement des apprenants, il est indispensable d’élaborer des instruments d’évaluation fiables et adéquats.</a:t>
            </a:r>
          </a:p>
          <a:p>
            <a:pPr algn="just">
              <a:lnSpc>
                <a:spcPct val="150000"/>
              </a:lnSpc>
            </a:pPr>
            <a:endParaRPr lang="fr-FR" sz="4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z="2400" b="1" smtClean="0"/>
              <a:pPr/>
              <a:t>18</a:t>
            </a:fld>
            <a:endParaRPr lang="fr-FR" sz="2400" b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0" y="2780928"/>
            <a:ext cx="9144000" cy="2232248"/>
          </a:xfrm>
          <a:solidFill>
            <a:srgbClr val="92D050"/>
          </a:solidFill>
        </p:spPr>
        <p:txBody>
          <a:bodyPr vert="horz">
            <a:normAutofit/>
          </a:bodyPr>
          <a:lstStyle/>
          <a:p>
            <a:pPr>
              <a:buNone/>
            </a:pPr>
            <a:r>
              <a:rPr lang="fr-FR" sz="4800" dirty="0" smtClean="0">
                <a:solidFill>
                  <a:srgbClr val="0070C0"/>
                </a:solidFill>
              </a:rPr>
              <a:t>    </a:t>
            </a:r>
          </a:p>
          <a:p>
            <a:pPr algn="ctr">
              <a:buNone/>
            </a:pPr>
            <a:r>
              <a:rPr lang="fr-FR" sz="4800" dirty="0" smtClean="0">
                <a:solidFill>
                  <a:srgbClr val="0070C0"/>
                </a:solidFill>
              </a:rPr>
              <a:t>     </a:t>
            </a:r>
            <a:r>
              <a:rPr lang="fr-FR" sz="57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 VOUS  REMERCIE</a:t>
            </a:r>
            <a:endParaRPr lang="fr-FR" sz="4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z="2400" b="1" smtClean="0"/>
              <a:pPr/>
              <a:t>19</a:t>
            </a:fld>
            <a:endParaRPr lang="fr-FR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-785850" y="128586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  <p:transition advClick="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0" y="2132856"/>
            <a:ext cx="9144000" cy="1935088"/>
          </a:xfrm>
          <a:solidFill>
            <a:schemeClr val="accent6"/>
          </a:solidFill>
        </p:spPr>
        <p:txBody>
          <a:bodyPr>
            <a:normAutofit/>
          </a:bodyPr>
          <a:lstStyle/>
          <a:p>
            <a:r>
              <a:rPr lang="fr-FR" sz="8800" dirty="0" smtClean="0">
                <a:solidFill>
                  <a:srgbClr val="0070C0"/>
                </a:solidFill>
              </a:rPr>
              <a:t>INTRODUCTION</a:t>
            </a:r>
            <a:endParaRPr lang="fr-FR" sz="8800" dirty="0">
              <a:solidFill>
                <a:srgbClr val="0070C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164288" y="6356350"/>
            <a:ext cx="1522512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2</a:t>
            </a:fld>
            <a:endParaRPr lang="fr-FR" sz="2400" b="1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-387424"/>
            <a:ext cx="7056784" cy="387424"/>
          </a:xfrm>
        </p:spPr>
        <p:txBody>
          <a:bodyPr>
            <a:normAutofit fontScale="90000"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912768"/>
          </a:xfrm>
        </p:spPr>
        <p:txBody>
          <a:bodyPr numCol="1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3600" dirty="0" smtClean="0"/>
              <a:t>L’évaluation prépare à une prise de décision.  Elle doit se fonder sur des objectifs en relation avec la décision à prendre.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3600" dirty="0" smtClean="0"/>
              <a:t> </a:t>
            </a:r>
            <a:r>
              <a:rPr lang="fr-FR" sz="3600" dirty="0"/>
              <a:t>En </a:t>
            </a:r>
            <a:r>
              <a:rPr lang="fr-FR" sz="3600" dirty="0" smtClean="0"/>
              <a:t>effet, </a:t>
            </a:r>
            <a:r>
              <a:rPr lang="fr-FR" sz="3600" dirty="0"/>
              <a:t>d</a:t>
            </a:r>
            <a:r>
              <a:rPr lang="fr-FR" sz="3600" dirty="0" smtClean="0"/>
              <a:t>ifférents tests sont utilisés par les enseignants pour évaluer les apprentissages en classe. Parmi ceux-ci, nous avons les tests objectifs et les tests subjectifs. </a:t>
            </a:r>
            <a:endParaRPr lang="fr-FR" sz="36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62E7B107-A1CF-4D4E-BBDC-72E86FC5024A}" type="slidenum">
              <a:rPr lang="fr-FR" sz="2400" smtClean="0"/>
              <a:pPr/>
              <a:t>3</a:t>
            </a:fld>
            <a:endParaRPr lang="fr-FR" sz="24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2" y="-387424"/>
            <a:ext cx="7056784" cy="387424"/>
          </a:xfrm>
        </p:spPr>
        <p:txBody>
          <a:bodyPr>
            <a:normAutofit fontScale="90000"/>
          </a:bodyPr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912768"/>
          </a:xfrm>
        </p:spPr>
        <p:txBody>
          <a:bodyPr numCol="1"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3600" dirty="0" smtClean="0"/>
              <a:t>Cependant, nous constatons </a:t>
            </a:r>
            <a:r>
              <a:rPr lang="fr-FR" sz="3600" dirty="0" smtClean="0"/>
              <a:t>que </a:t>
            </a:r>
            <a:r>
              <a:rPr lang="fr-FR" sz="3600" dirty="0" smtClean="0"/>
              <a:t>la situation d’ évaluation, </a:t>
            </a:r>
            <a:r>
              <a:rPr lang="fr-FR" sz="3600" dirty="0" smtClean="0"/>
              <a:t>est </a:t>
            </a:r>
            <a:r>
              <a:rPr lang="fr-FR" sz="3600" dirty="0" smtClean="0"/>
              <a:t>peu ou mal </a:t>
            </a:r>
            <a:r>
              <a:rPr lang="fr-FR" sz="3600" dirty="0" smtClean="0"/>
              <a:t>maîtrisée </a:t>
            </a:r>
            <a:r>
              <a:rPr lang="fr-FR" sz="3600" dirty="0" smtClean="0"/>
              <a:t>par certains formateurs et par conséquent par les élèves. </a:t>
            </a:r>
            <a:r>
              <a:rPr lang="fr-FR" sz="3600" dirty="0" smtClean="0"/>
              <a:t>Ce</a:t>
            </a:r>
            <a:r>
              <a:rPr lang="fr-FR" sz="3600" dirty="0" smtClean="0"/>
              <a:t> fait  motive </a:t>
            </a:r>
            <a:r>
              <a:rPr lang="fr-FR" sz="3600" dirty="0" smtClean="0"/>
              <a:t>donc la tenue du présent atelier.</a:t>
            </a:r>
            <a:endParaRPr lang="fr-FR" sz="3600" b="1" dirty="0" smtClean="0"/>
          </a:p>
          <a:p>
            <a:pPr>
              <a:lnSpc>
                <a:spcPct val="150000"/>
              </a:lnSpc>
            </a:pPr>
            <a:endParaRPr lang="fr-FR" sz="36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62E7B107-A1CF-4D4E-BBDC-72E86FC5024A}" type="slidenum">
              <a:rPr lang="fr-FR" sz="2400" smtClean="0"/>
              <a:pPr/>
              <a:t>4</a:t>
            </a:fld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548592316"/>
      </p:ext>
    </p:extLst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120680"/>
          </a:xfrm>
          <a:blipFill>
            <a:blip r:embed="rId3" cstate="print"/>
            <a:tile tx="0" ty="0" sx="100000" sy="100000" flip="none" algn="tl"/>
          </a:blipFill>
        </p:spPr>
        <p:txBody>
          <a:bodyPr>
            <a:noAutofit/>
          </a:bodyPr>
          <a:lstStyle/>
          <a:p>
            <a:endParaRPr lang="fr-FR" sz="4400" dirty="0" smtClean="0">
              <a:solidFill>
                <a:schemeClr val="tx1"/>
              </a:solidFill>
            </a:endParaRPr>
          </a:p>
          <a:p>
            <a:r>
              <a:rPr lang="fr-FR" sz="5400" b="1" dirty="0">
                <a:solidFill>
                  <a:schemeClr val="tx1"/>
                </a:solidFill>
              </a:rPr>
              <a:t>THEME  </a:t>
            </a:r>
            <a:r>
              <a:rPr lang="fr-FR" sz="5400" dirty="0">
                <a:solidFill>
                  <a:schemeClr val="tx1"/>
                </a:solidFill>
              </a:rPr>
              <a:t>:</a:t>
            </a:r>
          </a:p>
          <a:p>
            <a:r>
              <a:rPr lang="fr-FR" sz="5400" dirty="0" smtClean="0">
                <a:solidFill>
                  <a:schemeClr val="tx1"/>
                </a:solidFill>
              </a:rPr>
              <a:t>STRATEGIES POUR UNE MEILLEURE ELABORATION DES SITUATIONS D’EVALUATION</a:t>
            </a:r>
            <a:endParaRPr lang="fr-FR" sz="5400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8316416" y="6356350"/>
            <a:ext cx="370384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5</a:t>
            </a:fld>
            <a:endParaRPr lang="fr-FR" sz="2400" b="1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76064"/>
          </a:xfrm>
          <a:solidFill>
            <a:schemeClr val="accent6"/>
          </a:solidFill>
        </p:spPr>
        <p:txBody>
          <a:bodyPr>
            <a:noAutofit/>
          </a:bodyPr>
          <a:lstStyle/>
          <a:p>
            <a:r>
              <a:rPr lang="fr-FR" sz="2800" dirty="0" smtClean="0"/>
              <a:t/>
            </a:r>
            <a:br>
              <a:rPr lang="fr-FR" sz="2800" dirty="0" smtClean="0"/>
            </a:br>
            <a:r>
              <a:rPr lang="fr-FR" sz="2800" dirty="0" smtClean="0">
                <a:solidFill>
                  <a:srgbClr val="0070C0"/>
                </a:solidFill>
              </a:rPr>
              <a:t>QUEL EST L’INTERET D’UNE EVALUATION PAR UNE SITUATION?</a:t>
            </a:r>
            <a:br>
              <a:rPr lang="fr-FR" sz="2800" dirty="0" smtClean="0">
                <a:solidFill>
                  <a:srgbClr val="0070C0"/>
                </a:solidFill>
              </a:rPr>
            </a:br>
            <a:endParaRPr lang="fr-FR" sz="2800" dirty="0">
              <a:solidFill>
                <a:srgbClr val="0070C0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0" y="692696"/>
            <a:ext cx="4499992" cy="576064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/>
            <a:r>
              <a:rPr lang="fr-FR" sz="1600" b="1" dirty="0" smtClean="0"/>
              <a:t>Evaluation n° 1</a:t>
            </a:r>
            <a:endParaRPr lang="fr-FR" sz="1600" b="1" dirty="0">
              <a:solidFill>
                <a:srgbClr val="FF0000"/>
              </a:solidFill>
            </a:endParaRPr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0" y="1268760"/>
            <a:ext cx="4499992" cy="5040560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1800" dirty="0" smtClean="0"/>
              <a:t>Les figures ci-dessous sont relatives à la contraception. (document annexe)</a:t>
            </a:r>
          </a:p>
          <a:p>
            <a:pPr marL="0" indent="0" algn="just">
              <a:buNone/>
            </a:pPr>
            <a:r>
              <a:rPr lang="fr-FR" sz="1800" dirty="0" smtClean="0"/>
              <a:t>1. Nomme les moyens de contraception   représentés par les figures 1, 2, 4 et 5.</a:t>
            </a:r>
          </a:p>
          <a:p>
            <a:pPr algn="just">
              <a:buNone/>
            </a:pPr>
            <a:r>
              <a:rPr lang="fr-FR" sz="1800" dirty="0" smtClean="0"/>
              <a:t>2. Regroupe les différentes figures, en utilisant</a:t>
            </a:r>
          </a:p>
          <a:p>
            <a:pPr algn="just">
              <a:buNone/>
            </a:pPr>
            <a:r>
              <a:rPr lang="fr-FR" sz="1800" dirty="0" smtClean="0"/>
              <a:t>leur numéro, selon les trois types de</a:t>
            </a:r>
          </a:p>
          <a:p>
            <a:pPr algn="just">
              <a:buNone/>
            </a:pPr>
            <a:r>
              <a:rPr lang="fr-FR" sz="1800" dirty="0" smtClean="0"/>
              <a:t>contraception( mécanique, naturelle et</a:t>
            </a:r>
          </a:p>
          <a:p>
            <a:pPr algn="just">
              <a:buNone/>
            </a:pPr>
            <a:r>
              <a:rPr lang="fr-FR" sz="1800" dirty="0" smtClean="0"/>
              <a:t>chimique).</a:t>
            </a:r>
          </a:p>
          <a:p>
            <a:pPr algn="just">
              <a:buNone/>
            </a:pPr>
            <a:r>
              <a:rPr lang="fr-FR" sz="1800" dirty="0" smtClean="0"/>
              <a:t>L’application des méthodes de contraception</a:t>
            </a:r>
          </a:p>
          <a:p>
            <a:pPr algn="just">
              <a:buNone/>
            </a:pPr>
            <a:r>
              <a:rPr lang="fr-FR" sz="1800" dirty="0" smtClean="0"/>
              <a:t>conduit aux résultats suivants:</a:t>
            </a:r>
          </a:p>
          <a:p>
            <a:pPr algn="just">
              <a:buNone/>
            </a:pPr>
            <a:r>
              <a:rPr lang="fr-FR" sz="1800" dirty="0" smtClean="0"/>
              <a:t>- blocage de la formation des gamètes;</a:t>
            </a:r>
          </a:p>
          <a:p>
            <a:pPr algn="just">
              <a:buNone/>
            </a:pPr>
            <a:r>
              <a:rPr lang="fr-FR" sz="1800" dirty="0" smtClean="0"/>
              <a:t>- empêchement de la fécondation;</a:t>
            </a:r>
          </a:p>
          <a:p>
            <a:pPr algn="just">
              <a:buNone/>
            </a:pPr>
            <a:r>
              <a:rPr lang="fr-FR" sz="1800" dirty="0" smtClean="0"/>
              <a:t>- empêchement de la nidation.</a:t>
            </a:r>
          </a:p>
          <a:p>
            <a:pPr algn="just">
              <a:buNone/>
            </a:pPr>
            <a:r>
              <a:rPr lang="fr-FR" sz="1800" dirty="0" smtClean="0"/>
              <a:t>3. Identifie, pour les méthodes de contraception 4 et 5, le(s) résultat(s) qui convient ou conviennent.</a:t>
            </a:r>
            <a:endParaRPr lang="fr-FR" sz="180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3"/>
          </p:nvPr>
        </p:nvSpPr>
        <p:spPr>
          <a:xfrm>
            <a:off x="4499992" y="692696"/>
            <a:ext cx="4644008" cy="576064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endParaRPr lang="fr-FR" sz="1600" b="1" dirty="0" smtClean="0"/>
          </a:p>
          <a:p>
            <a:endParaRPr lang="fr-FR" sz="1600" b="1" dirty="0" smtClean="0"/>
          </a:p>
          <a:p>
            <a:endParaRPr lang="fr-FR" sz="1600" dirty="0"/>
          </a:p>
          <a:p>
            <a:endParaRPr lang="fr-FR" sz="1600" b="1" dirty="0" smtClean="0"/>
          </a:p>
          <a:p>
            <a:endParaRPr lang="fr-FR" sz="1600" dirty="0"/>
          </a:p>
          <a:p>
            <a:endParaRPr lang="fr-FR" sz="1600" b="1" dirty="0" smtClean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  <a:p>
            <a:pPr algn="ctr"/>
            <a:endParaRPr lang="fr-FR" sz="1600" b="1" dirty="0" smtClean="0"/>
          </a:p>
          <a:p>
            <a:pPr algn="ctr"/>
            <a:endParaRPr lang="fr-FR" sz="1600" dirty="0"/>
          </a:p>
          <a:p>
            <a:pPr algn="ctr"/>
            <a:endParaRPr lang="fr-FR" sz="1600" b="1" dirty="0" smtClean="0"/>
          </a:p>
          <a:p>
            <a:pPr algn="ctr"/>
            <a:endParaRPr lang="fr-FR" sz="1600" dirty="0"/>
          </a:p>
          <a:p>
            <a:pPr algn="ctr"/>
            <a:r>
              <a:rPr lang="fr-FR" sz="1600" b="1" dirty="0" smtClean="0"/>
              <a:t>Evaluation n° 2</a:t>
            </a:r>
            <a:endParaRPr lang="fr-FR" sz="1600" b="1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4"/>
          </p:nvPr>
        </p:nvSpPr>
        <p:spPr>
          <a:xfrm>
            <a:off x="4499992" y="1268760"/>
            <a:ext cx="4644008" cy="50405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fr-FR" sz="1800" dirty="0" smtClean="0"/>
              <a:t>Le  club Santé de ton établissement organise une campagne de sensibilisation pour lutter contre les grossesses en milieu scolaire. L’une des affiches utilisées comporte les illustrations ci-dessous. (document annexe )</a:t>
            </a:r>
          </a:p>
          <a:p>
            <a:pPr marL="0" indent="0">
              <a:buNone/>
            </a:pPr>
            <a:r>
              <a:rPr lang="fr-FR" sz="1800" dirty="0" smtClean="0"/>
              <a:t>1. Nomme les moyens de contraception représentés par les figures 1, 2, 4 et 5.</a:t>
            </a:r>
          </a:p>
          <a:p>
            <a:pPr marL="0" indent="0">
              <a:buNone/>
            </a:pPr>
            <a:r>
              <a:rPr lang="fr-FR" sz="1800" dirty="0" smtClean="0"/>
              <a:t>2. Regroupe les différentes illustrations, selon les trois types de contraception( mécanique, naturelle et chimique) en utilisant les chiffres .</a:t>
            </a:r>
          </a:p>
          <a:p>
            <a:pPr marL="0" indent="0">
              <a:buNone/>
            </a:pPr>
            <a:r>
              <a:rPr lang="fr-FR" sz="1800" dirty="0" smtClean="0"/>
              <a:t>3. Précise le rôle des moyens de contraception 4 et 5.</a:t>
            </a:r>
          </a:p>
          <a:p>
            <a:endParaRPr lang="fr-FR" sz="18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8172400" y="6356350"/>
            <a:ext cx="514400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6</a:t>
            </a:fld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427984" y="328498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fr-FR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28384" y="6381328"/>
            <a:ext cx="693440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7</a:t>
            </a:fld>
            <a:endParaRPr lang="fr-FR" sz="2400" b="1" dirty="0"/>
          </a:p>
        </p:txBody>
      </p:sp>
      <p:pic>
        <p:nvPicPr>
          <p:cNvPr id="8" name="Image 7" descr="C:\Documents and Settings\Administrateur\Bureau\ID 016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32656"/>
            <a:ext cx="8640960" cy="468052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ZoneTexte 8"/>
          <p:cNvSpPr txBox="1"/>
          <p:nvPr/>
        </p:nvSpPr>
        <p:spPr>
          <a:xfrm>
            <a:off x="683568" y="4869160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Document annexe : les différents moyens et méthodes  de contraception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7B107-A1CF-4D4E-BBDC-72E86FC5024A}" type="slidenum">
              <a:rPr lang="fr-FR" sz="2400" b="1" smtClean="0"/>
              <a:pPr/>
              <a:t>8</a:t>
            </a:fld>
            <a:endParaRPr lang="fr-FR" sz="2400" b="1" dirty="0"/>
          </a:p>
        </p:txBody>
      </p:sp>
      <p:graphicFrame>
        <p:nvGraphicFramePr>
          <p:cNvPr id="3" name="Diagram 8"/>
          <p:cNvGraphicFramePr>
            <a:graphicFrameLocks/>
          </p:cNvGraphicFramePr>
          <p:nvPr/>
        </p:nvGraphicFramePr>
        <p:xfrm>
          <a:off x="571472" y="1447800"/>
          <a:ext cx="7929618" cy="4425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>
          <a:xfrm>
            <a:off x="7956376" y="6356350"/>
            <a:ext cx="730424" cy="365125"/>
          </a:xfrm>
        </p:spPr>
        <p:txBody>
          <a:bodyPr/>
          <a:lstStyle/>
          <a:p>
            <a:fld id="{62E7B107-A1CF-4D4E-BBDC-72E86FC5024A}" type="slidenum">
              <a:rPr lang="fr-FR" sz="2400" b="1" smtClean="0"/>
              <a:pPr/>
              <a:t>9</a:t>
            </a:fld>
            <a:endParaRPr lang="fr-FR" sz="2400" b="1"/>
          </a:p>
        </p:txBody>
      </p:sp>
      <p:sp>
        <p:nvSpPr>
          <p:cNvPr id="3" name="ZoneTexte 2"/>
          <p:cNvSpPr txBox="1"/>
          <p:nvPr/>
        </p:nvSpPr>
        <p:spPr>
          <a:xfrm>
            <a:off x="107504" y="370394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ANALYSE COMPAREE DES DEUX FORMATS D’EVALUATION</a:t>
            </a:r>
            <a:endParaRPr lang="fr-FR" sz="2800" b="1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246382"/>
              </p:ext>
            </p:extLst>
          </p:nvPr>
        </p:nvGraphicFramePr>
        <p:xfrm>
          <a:off x="171004" y="1340768"/>
          <a:ext cx="8784976" cy="40050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1779"/>
                <a:gridCol w="3356861"/>
                <a:gridCol w="3606336"/>
              </a:tblGrid>
              <a:tr h="597934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Evaluations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Evaluation n°1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 smtClean="0"/>
                        <a:t>Evaluation n°2</a:t>
                      </a:r>
                    </a:p>
                    <a:p>
                      <a:endParaRPr lang="fr-FR" sz="1600" dirty="0"/>
                    </a:p>
                  </a:txBody>
                  <a:tcPr/>
                </a:tc>
              </a:tr>
              <a:tr h="2309380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Caractéristiques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 Enoncé incomplet : Absence</a:t>
                      </a:r>
                      <a:r>
                        <a:rPr lang="fr-FR" sz="1600" baseline="0" dirty="0" smtClean="0"/>
                        <a:t> de contexte et de circonstances</a:t>
                      </a:r>
                      <a:endParaRPr lang="fr-FR" sz="1600" dirty="0" smtClean="0"/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 Présence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de Ressources 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 Présence de Consignes: 3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 Informations et consignes alternées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Activités </a:t>
                      </a:r>
                      <a:r>
                        <a:rPr lang="fr-FR" sz="1600" baseline="0" dirty="0" smtClean="0"/>
                        <a:t>peu motivantes</a:t>
                      </a:r>
                      <a:endParaRPr lang="fr-FR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Enoncé complet: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 comporte</a:t>
                      </a:r>
                      <a:endParaRPr lang="fr-FR" sz="1600" baseline="0" dirty="0" smtClean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1600" dirty="0" smtClean="0"/>
                        <a:t>contexte et circonstance 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 Présence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de Ressources 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Présence de Consignes:</a:t>
                      </a:r>
                      <a:r>
                        <a:rPr lang="fr-FR" sz="1600" baseline="0" dirty="0" smtClean="0"/>
                        <a:t> </a:t>
                      </a:r>
                      <a:r>
                        <a:rPr lang="fr-FR" sz="1600" dirty="0" smtClean="0"/>
                        <a:t>3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Informations  regroupées suivies de  consignes.</a:t>
                      </a:r>
                    </a:p>
                    <a:p>
                      <a:pPr>
                        <a:lnSpc>
                          <a:spcPct val="150000"/>
                        </a:lnSpc>
                        <a:buFont typeface="Wingdings" pitchFamily="2" charset="2"/>
                        <a:buChar char="§"/>
                      </a:pPr>
                      <a:r>
                        <a:rPr lang="fr-FR" sz="1600" dirty="0" smtClean="0"/>
                        <a:t>Activités</a:t>
                      </a:r>
                      <a:r>
                        <a:rPr lang="fr-FR" sz="1600" baseline="0" dirty="0" smtClean="0"/>
                        <a:t> m</a:t>
                      </a:r>
                      <a:r>
                        <a:rPr lang="fr-FR" sz="1600" dirty="0" smtClean="0"/>
                        <a:t>otivantes</a:t>
                      </a:r>
                    </a:p>
                  </a:txBody>
                  <a:tcPr/>
                </a:tc>
              </a:tr>
              <a:tr h="755405"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Nature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Exercice non  contextualisé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smtClean="0"/>
                        <a:t> Exercice contextualisé</a:t>
                      </a:r>
                      <a:r>
                        <a:rPr lang="fr-FR" sz="1600" baseline="0" dirty="0" smtClean="0"/>
                        <a:t>: </a:t>
                      </a:r>
                      <a:r>
                        <a:rPr lang="fr-FR" sz="1600" dirty="0" smtClean="0"/>
                        <a:t>Situation d’évaluation</a:t>
                      </a:r>
                      <a:endParaRPr lang="fr-F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oneTexte 4"/>
          <p:cNvSpPr txBox="1"/>
          <p:nvPr/>
        </p:nvSpPr>
        <p:spPr>
          <a:xfrm>
            <a:off x="107504" y="5589240"/>
            <a:ext cx="87849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/>
              <a:t>La situation permet de donner du sens aux activités réalisées par les élèves</a:t>
            </a:r>
            <a:endParaRPr lang="fr-FR" sz="2800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1737</TotalTime>
  <Words>990</Words>
  <Application>Microsoft Office PowerPoint</Application>
  <PresentationFormat>Affichage à l'écran (4:3)</PresentationFormat>
  <Paragraphs>173</Paragraphs>
  <Slides>19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UNE PRATIQUE ENSEIGNANTE DES SCIENCES DE LA VIE ET DE LA TERRE POUR UN ENSEIGNEMENT, APPRENTISSAGE DE REUSSITE SCOLAIRE</vt:lpstr>
      <vt:lpstr>INTRODUCTION</vt:lpstr>
      <vt:lpstr>Présentation PowerPoint</vt:lpstr>
      <vt:lpstr>Présentation PowerPoint</vt:lpstr>
      <vt:lpstr>Présentation PowerPoint</vt:lpstr>
      <vt:lpstr> QUEL EST L’INTERET D’UNE EVALUATION PAR UNE SITUATION? </vt:lpstr>
      <vt:lpstr>Présentation PowerPoint</vt:lpstr>
      <vt:lpstr>Présentation PowerPoint</vt:lpstr>
      <vt:lpstr>Présentation PowerPoint</vt:lpstr>
      <vt:lpstr>Présentation PowerPoint</vt:lpstr>
      <vt:lpstr>QU’EST CE QU’ UNE SITUATION D’EVALUATION</vt:lpstr>
      <vt:lpstr>Les composantes d’une situation d’évaluation</vt:lpstr>
      <vt:lpstr>STRATEGIE D’IDENTIFICATION DES COMPOSANTES D’UNE SITUATION </vt:lpstr>
      <vt:lpstr>Présentation PowerPoint</vt:lpstr>
      <vt:lpstr>Moment d’administration de la situation</vt:lpstr>
      <vt:lpstr>QUEL EST LE SORT RESERVE AUX AUTRES  OUTILS D’EVALUATIONS?</vt:lpstr>
      <vt:lpstr> CONCLUSION 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DIDACTIQUE DES SCIENCES DE LA VIE ET DE LA TERRE</dc:title>
  <dc:creator>Yévile</dc:creator>
  <cp:lastModifiedBy>mme OUATTARA</cp:lastModifiedBy>
  <cp:revision>255</cp:revision>
  <dcterms:created xsi:type="dcterms:W3CDTF">2013-08-06T18:02:10Z</dcterms:created>
  <dcterms:modified xsi:type="dcterms:W3CDTF">2014-11-06T16:00:05Z</dcterms:modified>
</cp:coreProperties>
</file>